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91" r:id="rId2"/>
    <p:sldId id="269" r:id="rId3"/>
    <p:sldId id="278" r:id="rId4"/>
    <p:sldId id="288" r:id="rId5"/>
    <p:sldId id="272" r:id="rId6"/>
    <p:sldId id="273" r:id="rId7"/>
    <p:sldId id="274" r:id="rId8"/>
    <p:sldId id="289" r:id="rId9"/>
    <p:sldId id="290" r:id="rId10"/>
    <p:sldId id="276" r:id="rId11"/>
    <p:sldId id="287" r:id="rId12"/>
    <p:sldId id="286" r:id="rId13"/>
    <p:sldId id="275" r:id="rId14"/>
    <p:sldId id="280" r:id="rId15"/>
  </p:sldIdLst>
  <p:sldSz cx="12188825"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349" autoAdjust="0"/>
  </p:normalViewPr>
  <p:slideViewPr>
    <p:cSldViewPr>
      <p:cViewPr varScale="1">
        <p:scale>
          <a:sx n="67" d="100"/>
          <a:sy n="67" d="100"/>
        </p:scale>
        <p:origin x="834" y="72"/>
      </p:cViewPr>
      <p:guideLst>
        <p:guide orient="horz" pos="2160"/>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explosion val="3"/>
          <c:dPt>
            <c:idx val="0"/>
            <c:bubble3D val="0"/>
            <c:spPr>
              <a:solidFill>
                <a:schemeClr val="accent1"/>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1-176B-490E-A6EB-6A50B2B54BC4}"/>
              </c:ext>
            </c:extLst>
          </c:dPt>
          <c:dPt>
            <c:idx val="1"/>
            <c:bubble3D val="0"/>
            <c:spPr>
              <a:solidFill>
                <a:schemeClr val="accent2"/>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3-176B-490E-A6EB-6A50B2B54BC4}"/>
              </c:ext>
            </c:extLst>
          </c:dPt>
          <c:dPt>
            <c:idx val="2"/>
            <c:bubble3D val="0"/>
            <c:spPr>
              <a:solidFill>
                <a:schemeClr val="accent3"/>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5-176B-490E-A6EB-6A50B2B54BC4}"/>
              </c:ext>
            </c:extLst>
          </c:dPt>
          <c:dPt>
            <c:idx val="3"/>
            <c:bubble3D val="0"/>
            <c:spPr>
              <a:solidFill>
                <a:schemeClr val="accent4"/>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7-176B-490E-A6EB-6A50B2B54BC4}"/>
              </c:ext>
            </c:extLst>
          </c:dPt>
          <c:dPt>
            <c:idx val="4"/>
            <c:bubble3D val="0"/>
            <c:spPr>
              <a:solidFill>
                <a:schemeClr val="accent5"/>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9-176B-490E-A6EB-6A50B2B54BC4}"/>
              </c:ext>
            </c:extLst>
          </c:dPt>
          <c:dPt>
            <c:idx val="5"/>
            <c:bubble3D val="0"/>
            <c:spPr>
              <a:solidFill>
                <a:schemeClr val="accent6"/>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B-176B-490E-A6EB-6A50B2B54BC4}"/>
              </c:ext>
            </c:extLst>
          </c:dPt>
          <c:dPt>
            <c:idx val="6"/>
            <c:bubble3D val="0"/>
            <c:spPr>
              <a:solidFill>
                <a:schemeClr val="accent1">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D-176B-490E-A6EB-6A50B2B54BC4}"/>
              </c:ext>
            </c:extLst>
          </c:dPt>
          <c:dPt>
            <c:idx val="7"/>
            <c:bubble3D val="0"/>
            <c:spPr>
              <a:solidFill>
                <a:schemeClr val="accent2">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F-176B-490E-A6EB-6A50B2B54BC4}"/>
              </c:ext>
            </c:extLst>
          </c:dPt>
          <c:dPt>
            <c:idx val="8"/>
            <c:bubble3D val="0"/>
            <c:spPr>
              <a:solidFill>
                <a:schemeClr val="accent3">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11-176B-490E-A6EB-6A50B2B54BC4}"/>
              </c:ext>
            </c:extLst>
          </c:dPt>
          <c:dPt>
            <c:idx val="9"/>
            <c:bubble3D val="0"/>
            <c:spPr>
              <a:solidFill>
                <a:schemeClr val="accent4">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13-176B-490E-A6EB-6A50B2B54BC4}"/>
              </c:ext>
            </c:extLst>
          </c:dPt>
          <c:dLbls>
            <c:spPr>
              <a:noFill/>
              <a:ln>
                <a:noFill/>
              </a:ln>
              <a:effectLst/>
            </c:spPr>
            <c:txPr>
              <a:bodyPr rot="0" spcFirstLastPara="1" vertOverflow="ellipsis" vert="horz" wrap="square" anchor="ctr" anchorCtr="1"/>
              <a:lstStyle/>
              <a:p>
                <a:pPr>
                  <a:defRPr sz="1200" b="1"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id-ID"/>
              </a:p>
            </c:txPr>
            <c:dLblPos val="inEnd"/>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Sheet1!$B$4:$B$13</c:f>
              <c:strCache>
                <c:ptCount val="10"/>
                <c:pt idx="0">
                  <c:v>jurnal 1</c:v>
                </c:pt>
                <c:pt idx="1">
                  <c:v>jurnal 2</c:v>
                </c:pt>
                <c:pt idx="2">
                  <c:v>jurnal 3</c:v>
                </c:pt>
                <c:pt idx="3">
                  <c:v>jurnal 4</c:v>
                </c:pt>
                <c:pt idx="4">
                  <c:v>jurnal 5</c:v>
                </c:pt>
                <c:pt idx="5">
                  <c:v>jurnal 6</c:v>
                </c:pt>
                <c:pt idx="6">
                  <c:v>jurnal 7</c:v>
                </c:pt>
                <c:pt idx="7">
                  <c:v>jurnal 8</c:v>
                </c:pt>
                <c:pt idx="8">
                  <c:v>jurnal 9</c:v>
                </c:pt>
                <c:pt idx="9">
                  <c:v>jurnal 10</c:v>
                </c:pt>
              </c:strCache>
            </c:strRef>
          </c:cat>
          <c:val>
            <c:numRef>
              <c:f>Sheet1!$C$4:$C$13</c:f>
              <c:numCache>
                <c:formatCode>General</c:formatCode>
                <c:ptCount val="10"/>
                <c:pt idx="0">
                  <c:v>10</c:v>
                </c:pt>
                <c:pt idx="1">
                  <c:v>28</c:v>
                </c:pt>
                <c:pt idx="2">
                  <c:v>13</c:v>
                </c:pt>
                <c:pt idx="3">
                  <c:v>10</c:v>
                </c:pt>
                <c:pt idx="4">
                  <c:v>23</c:v>
                </c:pt>
                <c:pt idx="5">
                  <c:v>33</c:v>
                </c:pt>
                <c:pt idx="6">
                  <c:v>10</c:v>
                </c:pt>
                <c:pt idx="7">
                  <c:v>70</c:v>
                </c:pt>
                <c:pt idx="8">
                  <c:v>22</c:v>
                </c:pt>
                <c:pt idx="9">
                  <c:v>18</c:v>
                </c:pt>
              </c:numCache>
            </c:numRef>
          </c:val>
          <c:extLst xmlns:c16r2="http://schemas.microsoft.com/office/drawing/2015/06/chart">
            <c:ext xmlns:c16="http://schemas.microsoft.com/office/drawing/2014/chart" uri="{C3380CC4-5D6E-409C-BE32-E72D297353CC}">
              <c16:uniqueId val="{00000014-176B-490E-A6EB-6A50B2B54BC4}"/>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200" b="0" i="0" u="none" strike="noStrike" kern="1200" baseline="0">
              <a:solidFill>
                <a:schemeClr val="dk1">
                  <a:lumMod val="65000"/>
                  <a:lumOff val="35000"/>
                </a:schemeClr>
              </a:solidFill>
              <a:latin typeface="Times New Roman" panose="02020603050405020304" pitchFamily="18" charset="0"/>
              <a:ea typeface="+mn-ea"/>
              <a:cs typeface="Times New Roman" panose="02020603050405020304" pitchFamily="18" charset="0"/>
            </a:defRPr>
          </a:pPr>
          <a:endParaRPr lang="id-ID"/>
        </a:p>
      </c:txPr>
    </c:legend>
    <c:plotVisOnly val="1"/>
    <c:dispBlanksAs val="gap"/>
    <c:showDLblsOverMax val="0"/>
  </c:chart>
  <c:spPr>
    <a:solidFill>
      <a:schemeClr val="bg1"/>
    </a:solidFill>
    <a:ln w="9525" cap="flat" cmpd="sng" algn="ctr">
      <a:solidFill>
        <a:schemeClr val="tx2"/>
      </a:solidFill>
      <a:round/>
    </a:ln>
    <a:effectLst/>
  </c:spPr>
  <c:txPr>
    <a:bodyPr/>
    <a:lstStyle/>
    <a:p>
      <a:pPr>
        <a:defRPr sz="1200">
          <a:latin typeface="Times New Roman" panose="02020603050405020304" pitchFamily="18" charset="0"/>
          <a:cs typeface="Times New Roman" panose="02020603050405020304" pitchFamily="18" charset="0"/>
        </a:defRPr>
      </a:pPr>
      <a:endParaRPr lang="id-ID"/>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2971800" cy="457200"/>
          </a:xfrm>
          <a:prstGeom prst="rect">
            <a:avLst/>
          </a:prstGeom>
          <a:noFill/>
          <a:ln>
            <a:noFill/>
          </a:ln>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200" b="0" i="0" u="none" strike="noStrike" kern="1200" cap="none" spc="0" baseline="0">
              <a:solidFill>
                <a:srgbClr val="000000"/>
              </a:solidFill>
              <a:uFillTx/>
              <a:latin typeface="Palatino Linotype"/>
            </a:endParaRPr>
          </a:p>
        </p:txBody>
      </p:sp>
      <p:sp>
        <p:nvSpPr>
          <p:cNvPr id="3" name="Date Placeholder 2"/>
          <p:cNvSpPr txBox="1">
            <a:spLocks noGrp="1"/>
          </p:cNvSpPr>
          <p:nvPr>
            <p:ph type="dt" sz="quarter" idx="1"/>
          </p:nvPr>
        </p:nvSpPr>
        <p:spPr>
          <a:xfrm>
            <a:off x="3884608" y="0"/>
            <a:ext cx="2971800" cy="457200"/>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F6FE32-7A50-4A00-A3B5-C060EE5D6F71}" type="datetime1">
              <a:rPr lang="en-US" sz="1200" b="0" i="0" u="none" strike="noStrike" kern="1200" cap="none" spc="0" baseline="0">
                <a:solidFill>
                  <a:srgbClr val="000000"/>
                </a:solidFill>
                <a:uFillTx/>
                <a:latin typeface="Palatino Linotype"/>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10/28/2020</a:t>
            </a:fld>
            <a:endParaRPr lang="en-US" sz="1200" b="0" i="0" u="none" strike="noStrike" kern="1200" cap="none" spc="0" baseline="0">
              <a:solidFill>
                <a:srgbClr val="000000"/>
              </a:solidFill>
              <a:uFillTx/>
              <a:latin typeface="Palatino Linotype"/>
            </a:endParaRPr>
          </a:p>
        </p:txBody>
      </p:sp>
      <p:sp>
        <p:nvSpPr>
          <p:cNvPr id="4" name="Footer Placeholder 3"/>
          <p:cNvSpPr txBox="1">
            <a:spLocks noGrp="1"/>
          </p:cNvSpPr>
          <p:nvPr>
            <p:ph type="ftr" sz="quarter" idx="2"/>
          </p:nvPr>
        </p:nvSpPr>
        <p:spPr>
          <a:xfrm>
            <a:off x="0" y="8685208"/>
            <a:ext cx="2971800" cy="457200"/>
          </a:xfrm>
          <a:prstGeom prst="rect">
            <a:avLst/>
          </a:prstGeom>
          <a:noFill/>
          <a:ln>
            <a:noFill/>
          </a:ln>
        </p:spPr>
        <p:txBody>
          <a:bodyPr vert="horz" wrap="square" lIns="91440" tIns="45720" rIns="91440" bIns="45720" anchor="b"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200" b="0" i="0" u="none" strike="noStrike" kern="1200" cap="none" spc="0" baseline="0">
              <a:solidFill>
                <a:srgbClr val="000000"/>
              </a:solidFill>
              <a:uFillTx/>
              <a:latin typeface="Palatino Linotype"/>
            </a:endParaRPr>
          </a:p>
        </p:txBody>
      </p:sp>
      <p:sp>
        <p:nvSpPr>
          <p:cNvPr id="5" name="Slide Number Placeholder 4"/>
          <p:cNvSpPr txBox="1">
            <a:spLocks noGrp="1"/>
          </p:cNvSpPr>
          <p:nvPr>
            <p:ph type="sldNum" sz="quarter" idx="3"/>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8DD7A31-9A48-436D-B8BB-0DAAC5B1F03E}" type="slidenum">
              <a:t>‹#›</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3575004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2971800" cy="457200"/>
          </a:xfrm>
          <a:prstGeom prst="rect">
            <a:avLst/>
          </a:prstGeom>
          <a:noFill/>
          <a:ln>
            <a:noFill/>
          </a:ln>
        </p:spPr>
        <p:txBody>
          <a:bodyPr vert="horz" wrap="square" lIns="91440" tIns="45720" rIns="91440" bIns="45720" anchor="t" anchorCtr="0" compatLnSpc="1"/>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Palatino Linotype"/>
              </a:defRPr>
            </a:lvl1pPr>
          </a:lstStyle>
          <a:p>
            <a:pPr lvl="0"/>
            <a:endParaRPr lang="en-GB"/>
          </a:p>
        </p:txBody>
      </p:sp>
      <p:sp>
        <p:nvSpPr>
          <p:cNvPr id="3" name="Date Placeholder 2"/>
          <p:cNvSpPr txBox="1">
            <a:spLocks noGrp="1"/>
          </p:cNvSpPr>
          <p:nvPr>
            <p:ph type="dt" idx="1"/>
          </p:nvPr>
        </p:nvSpPr>
        <p:spPr>
          <a:xfrm>
            <a:off x="3884608" y="0"/>
            <a:ext cx="2971800" cy="457200"/>
          </a:xfrm>
          <a:prstGeom prst="rect">
            <a:avLst/>
          </a:prstGeom>
          <a:noFill/>
          <a:ln>
            <a:noFill/>
          </a:ln>
        </p:spPr>
        <p:txBody>
          <a:bodyPr vert="horz" wrap="square" lIns="91440" tIns="45720" rIns="91440" bIns="45720" anchor="t"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Palatino Linotype"/>
              </a:defRPr>
            </a:lvl1pPr>
          </a:lstStyle>
          <a:p>
            <a:pPr lvl="0"/>
            <a:fld id="{1F5D643F-ED58-4D7E-810C-809EB55560C7}" type="datetime1">
              <a:rPr lang="en-US"/>
              <a:pPr lvl="0"/>
              <a:t>10/28/2020</a:t>
            </a:fld>
            <a:endParaRPr lang="en-US"/>
          </a:p>
        </p:txBody>
      </p:sp>
      <p:sp>
        <p:nvSpPr>
          <p:cNvPr id="4" name="Slide Image Placeholder 3"/>
          <p:cNvSpPr>
            <a:spLocks noGrp="1" noRot="1" noChangeAspect="1"/>
          </p:cNvSpPr>
          <p:nvPr>
            <p:ph type="sldImg" idx="2"/>
          </p:nvPr>
        </p:nvSpPr>
        <p:spPr>
          <a:xfrm>
            <a:off x="382584" y="685800"/>
            <a:ext cx="6092820" cy="3429000"/>
          </a:xfrm>
          <a:prstGeom prst="rect">
            <a:avLst/>
          </a:prstGeom>
          <a:noFill/>
          <a:ln w="12701">
            <a:solidFill>
              <a:srgbClr val="000000"/>
            </a:solidFill>
            <a:prstDash val="solid"/>
          </a:ln>
        </p:spPr>
      </p:sp>
      <p:sp>
        <p:nvSpPr>
          <p:cNvPr id="5" name="Notes Placeholder 4"/>
          <p:cNvSpPr txBox="1">
            <a:spLocks noGrp="1"/>
          </p:cNvSpPr>
          <p:nvPr>
            <p:ph type="body" sz="quarter" idx="3"/>
          </p:nvPr>
        </p:nvSpPr>
        <p:spPr>
          <a:xfrm>
            <a:off x="685800" y="4343400"/>
            <a:ext cx="5486400" cy="4114800"/>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txBox="1">
            <a:spLocks noGrp="1"/>
          </p:cNvSpPr>
          <p:nvPr>
            <p:ph type="ftr" sz="quarter" idx="4"/>
          </p:nvPr>
        </p:nvSpPr>
        <p:spPr>
          <a:xfrm>
            <a:off x="0" y="8685208"/>
            <a:ext cx="2971800" cy="457200"/>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Palatino Linotype"/>
              </a:defRPr>
            </a:lvl1pPr>
          </a:lstStyle>
          <a:p>
            <a:pPr lvl="0"/>
            <a:endParaRPr lang="en-GB"/>
          </a:p>
        </p:txBody>
      </p:sp>
      <p:sp>
        <p:nvSpPr>
          <p:cNvPr id="7" name="Slide Number Placeholder 6"/>
          <p:cNvSpPr txBox="1">
            <a:spLocks noGrp="1"/>
          </p:cNvSpPr>
          <p:nvPr>
            <p:ph type="sldNum" sz="quarter" idx="5"/>
          </p:nvPr>
        </p:nvSpPr>
        <p:spPr>
          <a:xfrm>
            <a:off x="3884608" y="8685208"/>
            <a:ext cx="2971800" cy="457200"/>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Palatino Linotype"/>
              </a:defRPr>
            </a:lvl1pPr>
          </a:lstStyle>
          <a:p>
            <a:pPr lvl="0"/>
            <a:fld id="{B3F2F464-C35F-43F0-91C8-02B0B3FB9629}" type="slidenum">
              <a:t>‹#›</a:t>
            </a:fld>
            <a:endParaRPr lang="en-GB"/>
          </a:p>
        </p:txBody>
      </p:sp>
    </p:spTree>
    <p:extLst>
      <p:ext uri="{BB962C8B-B14F-4D97-AF65-F5344CB8AC3E}">
        <p14:creationId xmlns:p14="http://schemas.microsoft.com/office/powerpoint/2010/main" val="1988062933"/>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Palatino Linotype"/>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Palatino Linotype"/>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Palatino Linotype"/>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Palatino Linotype"/>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Palatino Linotype"/>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E167EE9-95DC-4440-9D66-99F4D2AAF6E4}" type="slidenum">
              <a:t>2</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1098977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C9FA53E-2CF1-4795-B377-DC58CD5BD24E}" type="slidenum">
              <a:t>12</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1466470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36F9E76-938B-4F30-B678-7BC8F8F428BF}" type="slidenum">
              <a:t>14</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3573229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E0C471E-7A8C-4C98-A1A9-221466C687AE}" type="slidenum">
              <a:t>3</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2689911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E0C471E-7A8C-4C98-A1A9-221466C687AE}" type="slidenum">
              <a:t>4</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88569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6BF28F93-6753-42E8-8660-D00E2DDB8F65}" type="slidenum">
              <a:t>5</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2314473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633A2CE-2287-44BB-ADA9-9BFB57F68B1C}" type="slidenum">
              <a:t>7</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3192444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633A2CE-2287-44BB-ADA9-9BFB57F68B1C}" type="slidenum">
              <a:t>8</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3628864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633A2CE-2287-44BB-ADA9-9BFB57F68B1C}" type="slidenum">
              <a:t>9</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1572437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1F42A43-3257-44A6-A6D3-2EFBBC2B38D6}" type="slidenum">
              <a:t>10</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1820336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txBox="1">
            <a:spLocks noGrp="1"/>
          </p:cNvSpPr>
          <p:nvPr>
            <p:ph type="body" sz="quarter" idx="1"/>
          </p:nvPr>
        </p:nvSpPr>
        <p:spPr/>
        <p:txBody>
          <a:bodyPr/>
          <a:lstStyle/>
          <a:p>
            <a:endParaRPr lang="id-ID"/>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1F42A43-3257-44A6-A6D3-2EFBBC2B38D6}" type="slidenum">
              <a:t>11</a:t>
            </a:fld>
            <a:endParaRPr lang="en-GB" sz="1200" b="0" i="0" u="none" strike="noStrike" kern="1200" cap="none" spc="0" baseline="0">
              <a:solidFill>
                <a:srgbClr val="000000"/>
              </a:solidFill>
              <a:uFillTx/>
              <a:latin typeface="Palatino Linotype"/>
            </a:endParaRPr>
          </a:p>
        </p:txBody>
      </p:sp>
    </p:spTree>
    <p:extLst>
      <p:ext uri="{BB962C8B-B14F-4D97-AF65-F5344CB8AC3E}">
        <p14:creationId xmlns:p14="http://schemas.microsoft.com/office/powerpoint/2010/main" val="847454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914162" y="1371600"/>
            <a:ext cx="10462071" cy="1927226"/>
          </a:xfrm>
        </p:spPr>
        <p:txBody>
          <a:bodyPr anchor="b"/>
          <a:lstStyle>
            <a:lvl1pPr>
              <a:defRPr sz="5400" cap="all"/>
            </a:lvl1pPr>
          </a:lstStyle>
          <a:p>
            <a:pPr lvl="0"/>
            <a:r>
              <a:rPr lang="en-US"/>
              <a:t>Click to edit Master title style</a:t>
            </a:r>
          </a:p>
        </p:txBody>
      </p:sp>
      <p:sp>
        <p:nvSpPr>
          <p:cNvPr id="3" name="Subtitle 2"/>
          <p:cNvSpPr txBox="1">
            <a:spLocks noGrp="1"/>
          </p:cNvSpPr>
          <p:nvPr>
            <p:ph type="subTitle" idx="1"/>
          </p:nvPr>
        </p:nvSpPr>
        <p:spPr>
          <a:xfrm>
            <a:off x="914162" y="3505196"/>
            <a:ext cx="8532174" cy="1752603"/>
          </a:xfrm>
        </p:spPr>
        <p:txBody>
          <a:bodyPr/>
          <a:lstStyle>
            <a:lvl1pPr marL="0" indent="0">
              <a:buNone/>
              <a:defRPr>
                <a:solidFill>
                  <a:srgbClr val="57576E"/>
                </a:solidFill>
              </a:defRPr>
            </a:lvl1pPr>
          </a:lstStyle>
          <a:p>
            <a:pPr lvl="0"/>
            <a:r>
              <a:rPr lang="en-US"/>
              <a:t>Click to edit Master subtitle style</a:t>
            </a:r>
          </a:p>
        </p:txBody>
      </p:sp>
      <p:sp>
        <p:nvSpPr>
          <p:cNvPr id="4" name="Date Placeholder 3"/>
          <p:cNvSpPr txBox="1">
            <a:spLocks noGrp="1"/>
          </p:cNvSpPr>
          <p:nvPr>
            <p:ph type="dt" sz="half" idx="7"/>
          </p:nvPr>
        </p:nvSpPr>
        <p:spPr/>
        <p:txBody>
          <a:bodyPr/>
          <a:lstStyle>
            <a:lvl1pPr>
              <a:defRPr/>
            </a:lvl1pPr>
          </a:lstStyle>
          <a:p>
            <a:pPr lvl="0"/>
            <a:fld id="{32847C5A-D9C9-4B65-BC65-FD4ED2D794E4}" type="datetime1">
              <a:rPr lang="en-US"/>
              <a:pPr lvl="0"/>
              <a:t>10/28/2020</a:t>
            </a:fld>
            <a:endParaRPr lang="en-US"/>
          </a:p>
        </p:txBody>
      </p:sp>
      <p:sp>
        <p:nvSpPr>
          <p:cNvPr id="5" name="Footer Placeholder 4"/>
          <p:cNvSpPr txBox="1">
            <a:spLocks noGrp="1"/>
          </p:cNvSpPr>
          <p:nvPr>
            <p:ph type="ftr" sz="quarter" idx="9"/>
          </p:nvPr>
        </p:nvSpPr>
        <p:spPr/>
        <p:txBody>
          <a:bodyPr/>
          <a:lstStyle>
            <a:lvl1pPr>
              <a:defRPr lang="en-GB"/>
            </a:lvl1pPr>
          </a:lstStyle>
          <a:p>
            <a:pPr lvl="0"/>
            <a:endParaRPr lang="en-GB"/>
          </a:p>
        </p:txBody>
      </p:sp>
      <p:sp>
        <p:nvSpPr>
          <p:cNvPr id="6" name="Slide Number Placeholder 5"/>
          <p:cNvSpPr txBox="1">
            <a:spLocks noGrp="1"/>
          </p:cNvSpPr>
          <p:nvPr>
            <p:ph type="sldNum" sz="quarter" idx="8"/>
          </p:nvPr>
        </p:nvSpPr>
        <p:spPr/>
        <p:txBody>
          <a:bodyPr/>
          <a:lstStyle>
            <a:lvl1pPr>
              <a:defRPr lang="en-GB"/>
            </a:lvl1pPr>
          </a:lstStyle>
          <a:p>
            <a:pPr lvl="0"/>
            <a:fld id="{C3F5840B-DF32-4DC7-BE4E-0E017C615E6D}" type="slidenum">
              <a:t>‹#›</a:t>
            </a:fld>
            <a:endParaRPr lang="en-GB"/>
          </a:p>
        </p:txBody>
      </p:sp>
      <p:cxnSp>
        <p:nvCxnSpPr>
          <p:cNvPr id="7" name="Straight Connector 7"/>
          <p:cNvCxnSpPr/>
          <p:nvPr/>
        </p:nvCxnSpPr>
        <p:spPr>
          <a:xfrm>
            <a:off x="914162" y="3398523"/>
            <a:ext cx="10462071" cy="1581"/>
          </a:xfrm>
          <a:prstGeom prst="straightConnector1">
            <a:avLst/>
          </a:prstGeom>
          <a:noFill/>
          <a:ln w="19046">
            <a:solidFill>
              <a:srgbClr val="D2533C"/>
            </a:solidFill>
            <a:prstDash val="solid"/>
          </a:ln>
        </p:spPr>
      </p:cxnSp>
    </p:spTree>
    <p:extLst>
      <p:ext uri="{BB962C8B-B14F-4D97-AF65-F5344CB8AC3E}">
        <p14:creationId xmlns:p14="http://schemas.microsoft.com/office/powerpoint/2010/main" val="605032471"/>
      </p:ext>
    </p:extLst>
  </p:cSld>
  <p:clrMapOvr>
    <a:masterClrMapping/>
  </p:clrMapOvr>
  <p:transition spd="med">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198F1526-0C5F-427C-A294-EA0772E8FC08}" type="datetime1">
              <a:rPr lang="en-US"/>
              <a:pPr lvl="0"/>
              <a:t>10/28/2020</a:t>
            </a:fld>
            <a:endParaRPr lang="en-US"/>
          </a:p>
        </p:txBody>
      </p:sp>
      <p:sp>
        <p:nvSpPr>
          <p:cNvPr id="5" name="Footer Placeholder 4"/>
          <p:cNvSpPr txBox="1">
            <a:spLocks noGrp="1"/>
          </p:cNvSpPr>
          <p:nvPr>
            <p:ph type="ftr" sz="quarter" idx="9"/>
          </p:nvPr>
        </p:nvSpPr>
        <p:spPr/>
        <p:txBody>
          <a:bodyPr/>
          <a:lstStyle>
            <a:lvl1pPr>
              <a:defRPr lang="en-GB"/>
            </a:lvl1pPr>
          </a:lstStyle>
          <a:p>
            <a:pPr lvl="0"/>
            <a:endParaRPr lang="en-GB"/>
          </a:p>
        </p:txBody>
      </p:sp>
      <p:sp>
        <p:nvSpPr>
          <p:cNvPr id="6" name="Slide Number Placeholder 5"/>
          <p:cNvSpPr txBox="1">
            <a:spLocks noGrp="1"/>
          </p:cNvSpPr>
          <p:nvPr>
            <p:ph type="sldNum" sz="quarter" idx="8"/>
          </p:nvPr>
        </p:nvSpPr>
        <p:spPr/>
        <p:txBody>
          <a:bodyPr/>
          <a:lstStyle>
            <a:lvl1pPr>
              <a:defRPr lang="en-GB"/>
            </a:lvl1pPr>
          </a:lstStyle>
          <a:p>
            <a:pPr lvl="0"/>
            <a:fld id="{23DC2E19-1F2F-4963-857D-F06DBAC09DCD}" type="slidenum">
              <a:t>‹#›</a:t>
            </a:fld>
            <a:endParaRPr lang="en-GB"/>
          </a:p>
        </p:txBody>
      </p:sp>
    </p:spTree>
    <p:extLst>
      <p:ext uri="{BB962C8B-B14F-4D97-AF65-F5344CB8AC3E}">
        <p14:creationId xmlns:p14="http://schemas.microsoft.com/office/powerpoint/2010/main" val="106528851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8836898" y="609603"/>
            <a:ext cx="2742486" cy="5867403"/>
          </a:xfrm>
        </p:spPr>
        <p:txBody>
          <a:bodyPr vert="eaVert" anchor="b"/>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a:xfrm>
            <a:off x="609438" y="609603"/>
            <a:ext cx="8024308" cy="5867403"/>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9E2301BE-484F-4648-B906-7AC6582F4BAA}" type="datetime1">
              <a:rPr lang="en-US"/>
              <a:pPr lvl="0"/>
              <a:t>10/28/2020</a:t>
            </a:fld>
            <a:endParaRPr lang="en-US"/>
          </a:p>
        </p:txBody>
      </p:sp>
      <p:sp>
        <p:nvSpPr>
          <p:cNvPr id="5" name="Footer Placeholder 4"/>
          <p:cNvSpPr txBox="1">
            <a:spLocks noGrp="1"/>
          </p:cNvSpPr>
          <p:nvPr>
            <p:ph type="ftr" sz="quarter" idx="9"/>
          </p:nvPr>
        </p:nvSpPr>
        <p:spPr/>
        <p:txBody>
          <a:bodyPr/>
          <a:lstStyle>
            <a:lvl1pPr>
              <a:defRPr lang="en-GB"/>
            </a:lvl1pPr>
          </a:lstStyle>
          <a:p>
            <a:pPr lvl="0"/>
            <a:endParaRPr lang="en-GB"/>
          </a:p>
        </p:txBody>
      </p:sp>
      <p:sp>
        <p:nvSpPr>
          <p:cNvPr id="6" name="Slide Number Placeholder 5"/>
          <p:cNvSpPr txBox="1">
            <a:spLocks noGrp="1"/>
          </p:cNvSpPr>
          <p:nvPr>
            <p:ph type="sldNum" sz="quarter" idx="8"/>
          </p:nvPr>
        </p:nvSpPr>
        <p:spPr/>
        <p:txBody>
          <a:bodyPr/>
          <a:lstStyle>
            <a:lvl1pPr>
              <a:defRPr lang="en-GB"/>
            </a:lvl1pPr>
          </a:lstStyle>
          <a:p>
            <a:pPr lvl="0"/>
            <a:fld id="{D5786CE5-9C8A-4393-A6A3-9D8F0DF67732}" type="slidenum">
              <a:t>‹#›</a:t>
            </a:fld>
            <a:endParaRPr lang="en-GB"/>
          </a:p>
        </p:txBody>
      </p:sp>
    </p:spTree>
    <p:extLst>
      <p:ext uri="{BB962C8B-B14F-4D97-AF65-F5344CB8AC3E}">
        <p14:creationId xmlns:p14="http://schemas.microsoft.com/office/powerpoint/2010/main" val="2522543501"/>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si">
    <p:spTree>
      <p:nvGrpSpPr>
        <p:cNvPr id="1" name=""/>
        <p:cNvGrpSpPr/>
        <p:nvPr/>
      </p:nvGrpSpPr>
      <p:grpSpPr>
        <a:xfrm>
          <a:off x="0" y="0"/>
          <a:ext cx="0" cy="0"/>
          <a:chOff x="0" y="0"/>
          <a:chExt cx="0" cy="0"/>
        </a:xfrm>
      </p:grpSpPr>
      <p:pic>
        <p:nvPicPr>
          <p:cNvPr id="10" name="Picture 9" descr="background.png"/>
          <p:cNvPicPr>
            <a:picLocks noChangeAspect="1"/>
          </p:cNvPicPr>
          <p:nvPr userDrawn="1"/>
        </p:nvPicPr>
        <p:blipFill>
          <a:blip r:embed="rId2" cstate="print"/>
          <a:srcRect l="17424" b="9091"/>
          <a:stretch>
            <a:fillRect/>
          </a:stretch>
        </p:blipFill>
        <p:spPr>
          <a:xfrm flipH="1">
            <a:off x="1117309" y="0"/>
            <a:ext cx="11071516" cy="6858000"/>
          </a:xfrm>
          <a:prstGeom prst="rect">
            <a:avLst/>
          </a:prstGeom>
          <a:noFill/>
          <a:effectLst/>
        </p:spPr>
      </p:pic>
      <p:sp>
        <p:nvSpPr>
          <p:cNvPr id="9" name="Text Placeholder 8"/>
          <p:cNvSpPr>
            <a:spLocks noGrp="1"/>
          </p:cNvSpPr>
          <p:nvPr>
            <p:ph type="body" sz="quarter" idx="10" hasCustomPrompt="1"/>
          </p:nvPr>
        </p:nvSpPr>
        <p:spPr>
          <a:xfrm>
            <a:off x="203147" y="152400"/>
            <a:ext cx="9649486" cy="762000"/>
          </a:xfrm>
          <a:prstGeom prst="rect">
            <a:avLst/>
          </a:prstGeom>
        </p:spPr>
        <p:txBody>
          <a:bodyPr/>
          <a:lstStyle>
            <a:lvl1pPr>
              <a:buNone/>
              <a:defRPr sz="4000" baseline="0">
                <a:solidFill>
                  <a:srgbClr val="FFC000"/>
                </a:solidFill>
                <a:effectLst>
                  <a:outerShdw blurRad="38100" dist="38100" dir="2700000" algn="tl">
                    <a:srgbClr val="000000">
                      <a:alpha val="43137"/>
                    </a:srgbClr>
                  </a:outerShdw>
                </a:effectLst>
                <a:latin typeface="Baskerville Old Face" pitchFamily="18" charset="0"/>
              </a:defRPr>
            </a:lvl1pPr>
          </a:lstStyle>
          <a:p>
            <a:pPr lvl="0"/>
            <a:r>
              <a:rPr lang="en-US"/>
              <a:t>Diisi dengan Judul</a:t>
            </a:r>
          </a:p>
        </p:txBody>
      </p:sp>
      <p:pic>
        <p:nvPicPr>
          <p:cNvPr id="12" name="Picture 11" descr="logo kecil.png"/>
          <p:cNvPicPr>
            <a:picLocks noChangeAspect="1"/>
          </p:cNvPicPr>
          <p:nvPr userDrawn="1"/>
        </p:nvPicPr>
        <p:blipFill>
          <a:blip r:embed="rId3" cstate="email"/>
          <a:stretch>
            <a:fillRect/>
          </a:stretch>
        </p:blipFill>
        <p:spPr>
          <a:xfrm>
            <a:off x="11274663" y="152401"/>
            <a:ext cx="665760" cy="389571"/>
          </a:xfrm>
          <a:prstGeom prst="rect">
            <a:avLst/>
          </a:prstGeom>
        </p:spPr>
      </p:pic>
      <p:cxnSp>
        <p:nvCxnSpPr>
          <p:cNvPr id="16" name="Straight Connector 15"/>
          <p:cNvCxnSpPr/>
          <p:nvPr userDrawn="1"/>
        </p:nvCxnSpPr>
        <p:spPr>
          <a:xfrm>
            <a:off x="203148" y="838201"/>
            <a:ext cx="10092716" cy="4453"/>
          </a:xfrm>
          <a:prstGeom prst="line">
            <a:avLst/>
          </a:prstGeom>
          <a:ln/>
          <a:effectLst>
            <a:outerShdw blurRad="40000" dist="12700" dir="204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2" name="Text Placeholder 21"/>
          <p:cNvSpPr>
            <a:spLocks noGrp="1"/>
          </p:cNvSpPr>
          <p:nvPr>
            <p:ph type="body" sz="quarter" idx="11"/>
          </p:nvPr>
        </p:nvSpPr>
        <p:spPr>
          <a:xfrm>
            <a:off x="609441" y="1295400"/>
            <a:ext cx="11071516" cy="48006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1935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nodeType="withEffect">
                                  <p:stCondLst>
                                    <p:cond delay="3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EB6D4817-BCA4-4AF6-921E-4943344F75C0}" type="datetime1">
              <a:rPr lang="en-US"/>
              <a:pPr lvl="0"/>
              <a:t>10/28/2020</a:t>
            </a:fld>
            <a:endParaRPr lang="en-US"/>
          </a:p>
        </p:txBody>
      </p:sp>
      <p:sp>
        <p:nvSpPr>
          <p:cNvPr id="5" name="Footer Placeholder 4"/>
          <p:cNvSpPr txBox="1">
            <a:spLocks noGrp="1"/>
          </p:cNvSpPr>
          <p:nvPr>
            <p:ph type="ftr" sz="quarter" idx="9"/>
          </p:nvPr>
        </p:nvSpPr>
        <p:spPr/>
        <p:txBody>
          <a:bodyPr/>
          <a:lstStyle>
            <a:lvl1pPr>
              <a:defRPr lang="en-GB"/>
            </a:lvl1pPr>
          </a:lstStyle>
          <a:p>
            <a:pPr lvl="0"/>
            <a:endParaRPr lang="en-GB"/>
          </a:p>
        </p:txBody>
      </p:sp>
      <p:sp>
        <p:nvSpPr>
          <p:cNvPr id="6" name="Slide Number Placeholder 5"/>
          <p:cNvSpPr txBox="1">
            <a:spLocks noGrp="1"/>
          </p:cNvSpPr>
          <p:nvPr>
            <p:ph type="sldNum" sz="quarter" idx="8"/>
          </p:nvPr>
        </p:nvSpPr>
        <p:spPr/>
        <p:txBody>
          <a:bodyPr/>
          <a:lstStyle>
            <a:lvl1pPr>
              <a:defRPr lang="en-GB"/>
            </a:lvl1pPr>
          </a:lstStyle>
          <a:p>
            <a:pPr lvl="0"/>
            <a:fld id="{1A5E5281-2AC8-4FB8-8F65-E8C85D66E5E4}" type="slidenum">
              <a:t>‹#›</a:t>
            </a:fld>
            <a:endParaRPr lang="en-GB"/>
          </a:p>
        </p:txBody>
      </p:sp>
    </p:spTree>
    <p:extLst>
      <p:ext uri="{BB962C8B-B14F-4D97-AF65-F5344CB8AC3E}">
        <p14:creationId xmlns:p14="http://schemas.microsoft.com/office/powerpoint/2010/main" val="2282870151"/>
      </p:ext>
    </p:extLst>
  </p:cSld>
  <p:clrMapOvr>
    <a:masterClrMapping/>
  </p:clrMapOvr>
  <p:transition spd="med">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D2533C"/>
        </a:solidFill>
        <a:effectLst/>
      </p:bgPr>
    </p:bg>
    <p:spTree>
      <p:nvGrpSpPr>
        <p:cNvPr id="1" name=""/>
        <p:cNvGrpSpPr/>
        <p:nvPr/>
      </p:nvGrpSpPr>
      <p:grpSpPr>
        <a:xfrm>
          <a:off x="0" y="0"/>
          <a:ext cx="0" cy="0"/>
          <a:chOff x="0" y="0"/>
          <a:chExt cx="0" cy="0"/>
        </a:xfrm>
      </p:grpSpPr>
      <p:sp>
        <p:nvSpPr>
          <p:cNvPr id="2" name="Title 1"/>
          <p:cNvSpPr txBox="1">
            <a:spLocks noGrp="1"/>
          </p:cNvSpPr>
          <p:nvPr>
            <p:ph type="title"/>
          </p:nvPr>
        </p:nvSpPr>
        <p:spPr>
          <a:xfrm>
            <a:off x="962835" y="2362196"/>
            <a:ext cx="10360499" cy="2200274"/>
          </a:xfrm>
        </p:spPr>
        <p:txBody>
          <a:bodyPr anchor="b"/>
          <a:lstStyle>
            <a:lvl1pPr>
              <a:defRPr sz="4800" cap="all">
                <a:solidFill>
                  <a:srgbClr val="F3F2DC"/>
                </a:solidFill>
              </a:defRPr>
            </a:lvl1pPr>
          </a:lstStyle>
          <a:p>
            <a:pPr lvl="0"/>
            <a:r>
              <a:rPr lang="en-US"/>
              <a:t>Click to edit Master title style</a:t>
            </a:r>
          </a:p>
        </p:txBody>
      </p:sp>
      <p:sp>
        <p:nvSpPr>
          <p:cNvPr id="3" name="Text Placeholder 2"/>
          <p:cNvSpPr txBox="1">
            <a:spLocks noGrp="1"/>
          </p:cNvSpPr>
          <p:nvPr>
            <p:ph type="body" idx="1"/>
          </p:nvPr>
        </p:nvSpPr>
        <p:spPr>
          <a:xfrm>
            <a:off x="962835" y="4626864"/>
            <a:ext cx="10360499" cy="1500182"/>
          </a:xfrm>
        </p:spPr>
        <p:txBody>
          <a:bodyPr/>
          <a:lstStyle>
            <a:lvl1pPr marL="0" indent="0">
              <a:buNone/>
              <a:defRPr>
                <a:solidFill>
                  <a:srgbClr val="F3F2DC"/>
                </a:solidFill>
              </a:defRPr>
            </a:lvl1pPr>
          </a:lstStyle>
          <a:p>
            <a:pPr lvl="0"/>
            <a:r>
              <a:rPr lang="en-US"/>
              <a:t>Click to edit Master text styles</a:t>
            </a:r>
          </a:p>
        </p:txBody>
      </p:sp>
      <p:sp>
        <p:nvSpPr>
          <p:cNvPr id="4" name="Date Placeholder 3"/>
          <p:cNvSpPr txBox="1">
            <a:spLocks noGrp="1"/>
          </p:cNvSpPr>
          <p:nvPr>
            <p:ph type="dt" sz="half" idx="7"/>
          </p:nvPr>
        </p:nvSpPr>
        <p:spPr/>
        <p:txBody>
          <a:bodyPr/>
          <a:lstStyle>
            <a:lvl1pPr>
              <a:defRPr/>
            </a:lvl1pPr>
          </a:lstStyle>
          <a:p>
            <a:pPr lvl="0"/>
            <a:fld id="{3562156D-D30B-472A-9FAF-B8A02DAD75E7}" type="datetime1">
              <a:rPr lang="en-US"/>
              <a:pPr lvl="0"/>
              <a:t>10/28/2020</a:t>
            </a:fld>
            <a:endParaRPr lang="en-US"/>
          </a:p>
        </p:txBody>
      </p:sp>
      <p:sp>
        <p:nvSpPr>
          <p:cNvPr id="5" name="Footer Placeholder 4"/>
          <p:cNvSpPr txBox="1">
            <a:spLocks noGrp="1"/>
          </p:cNvSpPr>
          <p:nvPr>
            <p:ph type="ftr" sz="quarter" idx="9"/>
          </p:nvPr>
        </p:nvSpPr>
        <p:spPr/>
        <p:txBody>
          <a:bodyPr/>
          <a:lstStyle>
            <a:lvl1pPr>
              <a:defRPr lang="en-GB"/>
            </a:lvl1pPr>
          </a:lstStyle>
          <a:p>
            <a:pPr lvl="0"/>
            <a:endParaRPr lang="en-GB"/>
          </a:p>
        </p:txBody>
      </p:sp>
      <p:sp>
        <p:nvSpPr>
          <p:cNvPr id="6" name="Slide Number Placeholder 5"/>
          <p:cNvSpPr txBox="1">
            <a:spLocks noGrp="1"/>
          </p:cNvSpPr>
          <p:nvPr>
            <p:ph type="sldNum" sz="quarter" idx="8"/>
          </p:nvPr>
        </p:nvSpPr>
        <p:spPr/>
        <p:txBody>
          <a:bodyPr/>
          <a:lstStyle>
            <a:lvl1pPr>
              <a:defRPr lang="en-GB"/>
            </a:lvl1pPr>
          </a:lstStyle>
          <a:p>
            <a:pPr lvl="0"/>
            <a:fld id="{BFEC6811-7704-478D-A43B-C7996DD0BD5B}" type="slidenum">
              <a:t>‹#›</a:t>
            </a:fld>
            <a:endParaRPr lang="en-GB"/>
          </a:p>
        </p:txBody>
      </p:sp>
      <p:cxnSp>
        <p:nvCxnSpPr>
          <p:cNvPr id="7" name="Straight Connector 6"/>
          <p:cNvCxnSpPr/>
          <p:nvPr/>
        </p:nvCxnSpPr>
        <p:spPr>
          <a:xfrm>
            <a:off x="975107" y="4599432"/>
            <a:ext cx="10462071" cy="1591"/>
          </a:xfrm>
          <a:prstGeom prst="straightConnector1">
            <a:avLst/>
          </a:prstGeom>
          <a:noFill/>
          <a:ln w="19046">
            <a:solidFill>
              <a:srgbClr val="F3F2DC"/>
            </a:solidFill>
            <a:prstDash val="solid"/>
          </a:ln>
        </p:spPr>
      </p:cxnSp>
    </p:spTree>
    <p:extLst>
      <p:ext uri="{BB962C8B-B14F-4D97-AF65-F5344CB8AC3E}">
        <p14:creationId xmlns:p14="http://schemas.microsoft.com/office/powerpoint/2010/main" val="332796982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Content Placeholder 2"/>
          <p:cNvSpPr txBox="1">
            <a:spLocks noGrp="1"/>
          </p:cNvSpPr>
          <p:nvPr>
            <p:ph idx="1"/>
          </p:nvPr>
        </p:nvSpPr>
        <p:spPr>
          <a:xfrm>
            <a:off x="609438" y="1673352"/>
            <a:ext cx="5383401" cy="4718303"/>
          </a:xfrm>
        </p:spPr>
        <p:txBody>
          <a:bodyPr/>
          <a:lstStyle>
            <a:lvl1pPr>
              <a:spcBef>
                <a:spcPts val="700"/>
              </a:spcBef>
              <a:defRPr sz="2800"/>
            </a:lvl1pPr>
            <a:lvl2pPr>
              <a:spcBef>
                <a:spcPts val="600"/>
              </a:spcBef>
              <a:defRPr sz="2400"/>
            </a:lvl2pPr>
            <a:lvl3pPr>
              <a:spcBef>
                <a:spcPts val="500"/>
              </a:spcBef>
              <a:defRPr sz="2000"/>
            </a:lvl3pPr>
            <a:lvl4pPr>
              <a:defRPr sz="1800"/>
            </a:lvl4pPr>
            <a:lvl5pPr>
              <a:spcBef>
                <a:spcPts val="4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txBox="1">
            <a:spLocks noGrp="1"/>
          </p:cNvSpPr>
          <p:nvPr>
            <p:ph idx="2"/>
          </p:nvPr>
        </p:nvSpPr>
        <p:spPr>
          <a:xfrm>
            <a:off x="6195983" y="1673352"/>
            <a:ext cx="5383401" cy="4718303"/>
          </a:xfrm>
        </p:spPr>
        <p:txBody>
          <a:bodyPr/>
          <a:lstStyle>
            <a:lvl1pPr>
              <a:spcBef>
                <a:spcPts val="700"/>
              </a:spcBef>
              <a:defRPr sz="2800"/>
            </a:lvl1pPr>
            <a:lvl2pPr>
              <a:spcBef>
                <a:spcPts val="600"/>
              </a:spcBef>
              <a:defRPr sz="2400"/>
            </a:lvl2pPr>
            <a:lvl3pPr>
              <a:spcBef>
                <a:spcPts val="500"/>
              </a:spcBef>
              <a:defRPr sz="2000"/>
            </a:lvl3pPr>
            <a:lvl4pPr>
              <a:defRPr sz="1800"/>
            </a:lvl4pPr>
            <a:lvl5pPr>
              <a:spcBef>
                <a:spcPts val="4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txBox="1">
            <a:spLocks noGrp="1"/>
          </p:cNvSpPr>
          <p:nvPr>
            <p:ph type="dt" sz="half" idx="7"/>
          </p:nvPr>
        </p:nvSpPr>
        <p:spPr/>
        <p:txBody>
          <a:bodyPr/>
          <a:lstStyle>
            <a:lvl1pPr>
              <a:defRPr/>
            </a:lvl1pPr>
          </a:lstStyle>
          <a:p>
            <a:pPr lvl="0"/>
            <a:fld id="{624E8D3B-D509-42C2-BB4B-CC15E567FB67}" type="datetime1">
              <a:rPr lang="en-US"/>
              <a:pPr lvl="0"/>
              <a:t>10/28/2020</a:t>
            </a:fld>
            <a:endParaRPr lang="en-US"/>
          </a:p>
        </p:txBody>
      </p:sp>
      <p:sp>
        <p:nvSpPr>
          <p:cNvPr id="6" name="Footer Placeholder 5"/>
          <p:cNvSpPr txBox="1">
            <a:spLocks noGrp="1"/>
          </p:cNvSpPr>
          <p:nvPr>
            <p:ph type="ftr" sz="quarter" idx="9"/>
          </p:nvPr>
        </p:nvSpPr>
        <p:spPr/>
        <p:txBody>
          <a:bodyPr/>
          <a:lstStyle>
            <a:lvl1pPr>
              <a:defRPr lang="en-GB"/>
            </a:lvl1pPr>
          </a:lstStyle>
          <a:p>
            <a:pPr lvl="0"/>
            <a:endParaRPr lang="en-GB"/>
          </a:p>
        </p:txBody>
      </p:sp>
      <p:sp>
        <p:nvSpPr>
          <p:cNvPr id="7" name="Slide Number Placeholder 6"/>
          <p:cNvSpPr txBox="1">
            <a:spLocks noGrp="1"/>
          </p:cNvSpPr>
          <p:nvPr>
            <p:ph type="sldNum" sz="quarter" idx="8"/>
          </p:nvPr>
        </p:nvSpPr>
        <p:spPr/>
        <p:txBody>
          <a:bodyPr/>
          <a:lstStyle>
            <a:lvl1pPr>
              <a:defRPr lang="en-GB"/>
            </a:lvl1pPr>
          </a:lstStyle>
          <a:p>
            <a:pPr lvl="0"/>
            <a:fld id="{9E4D3662-AC4F-486A-BAF5-9066F6F6913A}" type="slidenum">
              <a:t>‹#›</a:t>
            </a:fld>
            <a:endParaRPr lang="en-GB"/>
          </a:p>
        </p:txBody>
      </p:sp>
    </p:spTree>
    <p:extLst>
      <p:ext uri="{BB962C8B-B14F-4D97-AF65-F5344CB8AC3E}">
        <p14:creationId xmlns:p14="http://schemas.microsoft.com/office/powerpoint/2010/main" val="4174941664"/>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Text Placeholder 2"/>
          <p:cNvSpPr txBox="1">
            <a:spLocks noGrp="1"/>
          </p:cNvSpPr>
          <p:nvPr>
            <p:ph type="body" idx="1"/>
          </p:nvPr>
        </p:nvSpPr>
        <p:spPr>
          <a:xfrm>
            <a:off x="609438" y="1676396"/>
            <a:ext cx="5241194" cy="639759"/>
          </a:xfrm>
        </p:spPr>
        <p:txBody>
          <a:bodyPr anchor="ctr" anchorCtr="1"/>
          <a:lstStyle>
            <a:lvl1pPr marL="0" indent="0" algn="ctr">
              <a:spcBef>
                <a:spcPts val="500"/>
              </a:spcBef>
              <a:buNone/>
              <a:defRPr sz="2000">
                <a:solidFill>
                  <a:srgbClr val="D2533C"/>
                </a:solidFill>
              </a:defRPr>
            </a:lvl1pPr>
          </a:lstStyle>
          <a:p>
            <a:pPr lvl="0"/>
            <a:r>
              <a:rPr lang="en-US"/>
              <a:t>Click to edit Master text styles</a:t>
            </a:r>
          </a:p>
        </p:txBody>
      </p:sp>
      <p:sp>
        <p:nvSpPr>
          <p:cNvPr id="4" name="Content Placeholder 3"/>
          <p:cNvSpPr txBox="1">
            <a:spLocks noGrp="1"/>
          </p:cNvSpPr>
          <p:nvPr>
            <p:ph idx="2"/>
          </p:nvPr>
        </p:nvSpPr>
        <p:spPr>
          <a:xfrm>
            <a:off x="609438" y="2438403"/>
            <a:ext cx="5241194" cy="3951286"/>
          </a:xfrm>
        </p:spPr>
        <p:txBody>
          <a:bodyPr/>
          <a:lstStyle>
            <a:lvl1pPr>
              <a:defRPr/>
            </a:lvl1pPr>
            <a:lvl2pPr>
              <a:defRPr/>
            </a:lvl2pPr>
            <a:lvl3pPr>
              <a:defRPr/>
            </a:lvl3pPr>
            <a:lvl4pPr>
              <a:defRPr/>
            </a:lvl4pPr>
            <a:lvl5pPr>
              <a:spcBef>
                <a:spcPts val="40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txBox="1">
            <a:spLocks noGrp="1"/>
          </p:cNvSpPr>
          <p:nvPr>
            <p:ph type="body" idx="3"/>
          </p:nvPr>
        </p:nvSpPr>
        <p:spPr>
          <a:xfrm>
            <a:off x="6338191" y="1676396"/>
            <a:ext cx="5241194" cy="639759"/>
          </a:xfrm>
        </p:spPr>
        <p:txBody>
          <a:bodyPr anchor="ctr" anchorCtr="1"/>
          <a:lstStyle>
            <a:lvl1pPr marL="0" indent="0" algn="ctr">
              <a:spcBef>
                <a:spcPts val="500"/>
              </a:spcBef>
              <a:buNone/>
              <a:defRPr sz="2000">
                <a:solidFill>
                  <a:srgbClr val="D2533C"/>
                </a:solidFill>
              </a:defRPr>
            </a:lvl1pPr>
          </a:lstStyle>
          <a:p>
            <a:pPr lvl="0"/>
            <a:r>
              <a:rPr lang="en-US"/>
              <a:t>Click to edit Master text styles</a:t>
            </a:r>
          </a:p>
        </p:txBody>
      </p:sp>
      <p:sp>
        <p:nvSpPr>
          <p:cNvPr id="6" name="Content Placeholder 5"/>
          <p:cNvSpPr txBox="1">
            <a:spLocks noGrp="1"/>
          </p:cNvSpPr>
          <p:nvPr>
            <p:ph idx="4"/>
          </p:nvPr>
        </p:nvSpPr>
        <p:spPr>
          <a:xfrm>
            <a:off x="6338191" y="2438403"/>
            <a:ext cx="5241194" cy="3951286"/>
          </a:xfrm>
        </p:spPr>
        <p:txBody>
          <a:bodyPr/>
          <a:lstStyle>
            <a:lvl1pPr>
              <a:defRPr/>
            </a:lvl1pPr>
            <a:lvl2pPr>
              <a:defRPr/>
            </a:lvl2pPr>
            <a:lvl3pPr>
              <a:defRPr/>
            </a:lvl3pPr>
            <a:lvl4pPr>
              <a:defRPr/>
            </a:lvl4pPr>
            <a:lvl5pPr>
              <a:spcBef>
                <a:spcPts val="40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txBox="1">
            <a:spLocks noGrp="1"/>
          </p:cNvSpPr>
          <p:nvPr>
            <p:ph type="dt" sz="half" idx="7"/>
          </p:nvPr>
        </p:nvSpPr>
        <p:spPr/>
        <p:txBody>
          <a:bodyPr/>
          <a:lstStyle>
            <a:lvl1pPr>
              <a:defRPr/>
            </a:lvl1pPr>
          </a:lstStyle>
          <a:p>
            <a:pPr lvl="0"/>
            <a:fld id="{B92A075D-7BFD-4A5C-9308-C8E3E5F7AEA3}" type="datetime1">
              <a:rPr lang="en-US"/>
              <a:pPr lvl="0"/>
              <a:t>10/28/2020</a:t>
            </a:fld>
            <a:endParaRPr lang="en-US"/>
          </a:p>
        </p:txBody>
      </p:sp>
      <p:sp>
        <p:nvSpPr>
          <p:cNvPr id="8" name="Footer Placeholder 7"/>
          <p:cNvSpPr txBox="1">
            <a:spLocks noGrp="1"/>
          </p:cNvSpPr>
          <p:nvPr>
            <p:ph type="ftr" sz="quarter" idx="9"/>
          </p:nvPr>
        </p:nvSpPr>
        <p:spPr/>
        <p:txBody>
          <a:bodyPr/>
          <a:lstStyle>
            <a:lvl1pPr>
              <a:defRPr lang="en-GB"/>
            </a:lvl1pPr>
          </a:lstStyle>
          <a:p>
            <a:pPr lvl="0"/>
            <a:endParaRPr lang="en-GB"/>
          </a:p>
        </p:txBody>
      </p:sp>
      <p:sp>
        <p:nvSpPr>
          <p:cNvPr id="9" name="Slide Number Placeholder 8"/>
          <p:cNvSpPr txBox="1">
            <a:spLocks noGrp="1"/>
          </p:cNvSpPr>
          <p:nvPr>
            <p:ph type="sldNum" sz="quarter" idx="8"/>
          </p:nvPr>
        </p:nvSpPr>
        <p:spPr/>
        <p:txBody>
          <a:bodyPr/>
          <a:lstStyle>
            <a:lvl1pPr>
              <a:defRPr lang="en-GB"/>
            </a:lvl1pPr>
          </a:lstStyle>
          <a:p>
            <a:pPr lvl="0"/>
            <a:fld id="{97278D62-581A-486C-97A4-AB8B4EB9774B}" type="slidenum">
              <a:t>‹#›</a:t>
            </a:fld>
            <a:endParaRPr lang="en-GB"/>
          </a:p>
        </p:txBody>
      </p:sp>
      <p:cxnSp>
        <p:nvCxnSpPr>
          <p:cNvPr id="10" name="Straight Connector 10"/>
          <p:cNvCxnSpPr/>
          <p:nvPr/>
        </p:nvCxnSpPr>
        <p:spPr>
          <a:xfrm rot="5400013">
            <a:off x="3740362" y="4045689"/>
            <a:ext cx="4709160" cy="1061"/>
          </a:xfrm>
          <a:prstGeom prst="straightConnector1">
            <a:avLst/>
          </a:prstGeom>
          <a:noFill/>
          <a:ln w="19046">
            <a:solidFill>
              <a:srgbClr val="D2533C"/>
            </a:solidFill>
            <a:prstDash val="solid"/>
          </a:ln>
        </p:spPr>
      </p:cxnSp>
    </p:spTree>
    <p:extLst>
      <p:ext uri="{BB962C8B-B14F-4D97-AF65-F5344CB8AC3E}">
        <p14:creationId xmlns:p14="http://schemas.microsoft.com/office/powerpoint/2010/main" val="238043302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Date Placeholder 2"/>
          <p:cNvSpPr txBox="1">
            <a:spLocks noGrp="1"/>
          </p:cNvSpPr>
          <p:nvPr>
            <p:ph type="dt" sz="half" idx="7"/>
          </p:nvPr>
        </p:nvSpPr>
        <p:spPr/>
        <p:txBody>
          <a:bodyPr/>
          <a:lstStyle>
            <a:lvl1pPr>
              <a:defRPr/>
            </a:lvl1pPr>
          </a:lstStyle>
          <a:p>
            <a:pPr lvl="0"/>
            <a:fld id="{C812A998-FB8F-49B7-92AC-5977AA036A2D}" type="datetime1">
              <a:rPr lang="en-US"/>
              <a:pPr lvl="0"/>
              <a:t>10/28/2020</a:t>
            </a:fld>
            <a:endParaRPr lang="en-US"/>
          </a:p>
        </p:txBody>
      </p:sp>
      <p:sp>
        <p:nvSpPr>
          <p:cNvPr id="4" name="Footer Placeholder 3"/>
          <p:cNvSpPr txBox="1">
            <a:spLocks noGrp="1"/>
          </p:cNvSpPr>
          <p:nvPr>
            <p:ph type="ftr" sz="quarter" idx="9"/>
          </p:nvPr>
        </p:nvSpPr>
        <p:spPr/>
        <p:txBody>
          <a:bodyPr/>
          <a:lstStyle>
            <a:lvl1pPr>
              <a:defRPr lang="en-GB"/>
            </a:lvl1pPr>
          </a:lstStyle>
          <a:p>
            <a:pPr lvl="0"/>
            <a:endParaRPr lang="en-GB"/>
          </a:p>
        </p:txBody>
      </p:sp>
      <p:sp>
        <p:nvSpPr>
          <p:cNvPr id="5" name="Slide Number Placeholder 4"/>
          <p:cNvSpPr txBox="1">
            <a:spLocks noGrp="1"/>
          </p:cNvSpPr>
          <p:nvPr>
            <p:ph type="sldNum" sz="quarter" idx="8"/>
          </p:nvPr>
        </p:nvSpPr>
        <p:spPr/>
        <p:txBody>
          <a:bodyPr/>
          <a:lstStyle>
            <a:lvl1pPr>
              <a:defRPr lang="en-GB"/>
            </a:lvl1pPr>
          </a:lstStyle>
          <a:p>
            <a:pPr lvl="0"/>
            <a:fld id="{EE49E442-B8D6-45B9-9280-E50ACA312260}" type="slidenum">
              <a:t>‹#›</a:t>
            </a:fld>
            <a:endParaRPr lang="en-GB"/>
          </a:p>
        </p:txBody>
      </p:sp>
    </p:spTree>
    <p:extLst>
      <p:ext uri="{BB962C8B-B14F-4D97-AF65-F5344CB8AC3E}">
        <p14:creationId xmlns:p14="http://schemas.microsoft.com/office/powerpoint/2010/main" val="211338939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a:lvl1pPr>
          </a:lstStyle>
          <a:p>
            <a:pPr lvl="0"/>
            <a:fld id="{2B9302DB-DB85-4972-BD1F-8B5857AC5170}" type="datetime1">
              <a:rPr lang="en-US"/>
              <a:pPr lvl="0"/>
              <a:t>10/28/2020</a:t>
            </a:fld>
            <a:endParaRPr lang="en-US"/>
          </a:p>
        </p:txBody>
      </p:sp>
      <p:sp>
        <p:nvSpPr>
          <p:cNvPr id="3" name="Footer Placeholder 2"/>
          <p:cNvSpPr txBox="1">
            <a:spLocks noGrp="1"/>
          </p:cNvSpPr>
          <p:nvPr>
            <p:ph type="ftr" sz="quarter" idx="9"/>
          </p:nvPr>
        </p:nvSpPr>
        <p:spPr/>
        <p:txBody>
          <a:bodyPr/>
          <a:lstStyle>
            <a:lvl1pPr>
              <a:defRPr lang="en-GB"/>
            </a:lvl1pPr>
          </a:lstStyle>
          <a:p>
            <a:pPr lvl="0"/>
            <a:endParaRPr lang="en-GB"/>
          </a:p>
        </p:txBody>
      </p:sp>
      <p:sp>
        <p:nvSpPr>
          <p:cNvPr id="4" name="Slide Number Placeholder 3"/>
          <p:cNvSpPr txBox="1">
            <a:spLocks noGrp="1"/>
          </p:cNvSpPr>
          <p:nvPr>
            <p:ph type="sldNum" sz="quarter" idx="8"/>
          </p:nvPr>
        </p:nvSpPr>
        <p:spPr/>
        <p:txBody>
          <a:bodyPr/>
          <a:lstStyle>
            <a:lvl1pPr>
              <a:defRPr lang="en-GB"/>
            </a:lvl1pPr>
          </a:lstStyle>
          <a:p>
            <a:pPr lvl="0"/>
            <a:fld id="{C8D9E5ED-BC00-4B86-8058-E80FC7AC4F88}" type="slidenum">
              <a:t>‹#›</a:t>
            </a:fld>
            <a:endParaRPr lang="en-GB"/>
          </a:p>
        </p:txBody>
      </p:sp>
    </p:spTree>
    <p:extLst>
      <p:ext uri="{BB962C8B-B14F-4D97-AF65-F5344CB8AC3E}">
        <p14:creationId xmlns:p14="http://schemas.microsoft.com/office/powerpoint/2010/main" val="213361382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609438" y="792080"/>
            <a:ext cx="2852187" cy="1261872"/>
          </a:xfrm>
        </p:spPr>
        <p:txBody>
          <a:bodyPr anchor="b"/>
          <a:lstStyle>
            <a:lvl1pPr>
              <a:defRPr sz="2400"/>
            </a:lvl1pPr>
          </a:lstStyle>
          <a:p>
            <a:pPr lvl="0"/>
            <a:r>
              <a:rPr lang="en-US"/>
              <a:t>Click to edit Master title style</a:t>
            </a:r>
          </a:p>
        </p:txBody>
      </p:sp>
      <p:sp>
        <p:nvSpPr>
          <p:cNvPr id="3" name="Content Placeholder 2"/>
          <p:cNvSpPr txBox="1">
            <a:spLocks noGrp="1"/>
          </p:cNvSpPr>
          <p:nvPr>
            <p:ph idx="1"/>
          </p:nvPr>
        </p:nvSpPr>
        <p:spPr>
          <a:xfrm>
            <a:off x="3961363" y="792080"/>
            <a:ext cx="7618012" cy="5577840"/>
          </a:xfrm>
        </p:spPr>
        <p:txBody>
          <a:bodyPr/>
          <a:lstStyle>
            <a:lvl1pPr>
              <a:spcBef>
                <a:spcPts val="800"/>
              </a:spcBef>
              <a:defRPr sz="3200"/>
            </a:lvl1pPr>
            <a:lvl2pPr>
              <a:spcBef>
                <a:spcPts val="700"/>
              </a:spcBef>
              <a:defRPr sz="2800"/>
            </a:lvl2pPr>
            <a:lvl3pPr>
              <a:spcBef>
                <a:spcPts val="600"/>
              </a:spcBef>
              <a:defRPr sz="2400"/>
            </a:lvl3pPr>
            <a:lvl4pPr>
              <a:spcBef>
                <a:spcPts val="500"/>
              </a:spcBef>
              <a:defRPr sz="2000"/>
            </a:lvl4pPr>
            <a:lvl5pPr>
              <a:spcBef>
                <a:spcPts val="50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txBox="1">
            <a:spLocks noGrp="1"/>
          </p:cNvSpPr>
          <p:nvPr>
            <p:ph type="body" idx="2"/>
          </p:nvPr>
        </p:nvSpPr>
        <p:spPr>
          <a:xfrm>
            <a:off x="609438" y="2130551"/>
            <a:ext cx="2852187" cy="4243611"/>
          </a:xfrm>
        </p:spPr>
        <p:txBody>
          <a:bodyPr/>
          <a:lstStyle>
            <a:lvl1pPr marL="0" indent="0">
              <a:spcBef>
                <a:spcPts val="300"/>
              </a:spcBef>
              <a:buNone/>
              <a:defRPr sz="14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a:lvl1pPr>
          </a:lstStyle>
          <a:p>
            <a:pPr lvl="0"/>
            <a:fld id="{3F88E51A-D502-4CDC-B71D-C6EC8CF0B066}" type="datetime1">
              <a:rPr lang="en-US"/>
              <a:pPr lvl="0"/>
              <a:t>10/28/2020</a:t>
            </a:fld>
            <a:endParaRPr lang="en-US"/>
          </a:p>
        </p:txBody>
      </p:sp>
      <p:sp>
        <p:nvSpPr>
          <p:cNvPr id="6" name="Footer Placeholder 5"/>
          <p:cNvSpPr txBox="1">
            <a:spLocks noGrp="1"/>
          </p:cNvSpPr>
          <p:nvPr>
            <p:ph type="ftr" sz="quarter" idx="9"/>
          </p:nvPr>
        </p:nvSpPr>
        <p:spPr/>
        <p:txBody>
          <a:bodyPr/>
          <a:lstStyle>
            <a:lvl1pPr>
              <a:defRPr lang="en-GB"/>
            </a:lvl1pPr>
          </a:lstStyle>
          <a:p>
            <a:pPr lvl="0"/>
            <a:endParaRPr lang="en-GB"/>
          </a:p>
        </p:txBody>
      </p:sp>
      <p:sp>
        <p:nvSpPr>
          <p:cNvPr id="7" name="Slide Number Placeholder 6"/>
          <p:cNvSpPr txBox="1">
            <a:spLocks noGrp="1"/>
          </p:cNvSpPr>
          <p:nvPr>
            <p:ph type="sldNum" sz="quarter" idx="8"/>
          </p:nvPr>
        </p:nvSpPr>
        <p:spPr/>
        <p:txBody>
          <a:bodyPr/>
          <a:lstStyle>
            <a:lvl1pPr>
              <a:defRPr lang="en-GB"/>
            </a:lvl1pPr>
          </a:lstStyle>
          <a:p>
            <a:pPr lvl="0"/>
            <a:fld id="{60806534-B4ED-44FF-B896-E37C93CD3B6B}" type="slidenum">
              <a:t>‹#›</a:t>
            </a:fld>
            <a:endParaRPr lang="en-GB"/>
          </a:p>
        </p:txBody>
      </p:sp>
      <p:cxnSp>
        <p:nvCxnSpPr>
          <p:cNvPr id="8" name="Straight Connector 8"/>
          <p:cNvCxnSpPr/>
          <p:nvPr/>
        </p:nvCxnSpPr>
        <p:spPr>
          <a:xfrm rot="5400013">
            <a:off x="911190" y="3579940"/>
            <a:ext cx="5577840" cy="2121"/>
          </a:xfrm>
          <a:prstGeom prst="straightConnector1">
            <a:avLst/>
          </a:prstGeom>
          <a:noFill/>
          <a:ln w="19046">
            <a:solidFill>
              <a:srgbClr val="D2533C"/>
            </a:solidFill>
            <a:prstDash val="solid"/>
          </a:ln>
        </p:spPr>
      </p:cxnSp>
    </p:spTree>
    <p:extLst>
      <p:ext uri="{BB962C8B-B14F-4D97-AF65-F5344CB8AC3E}">
        <p14:creationId xmlns:p14="http://schemas.microsoft.com/office/powerpoint/2010/main" val="307798868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609438" y="792483"/>
            <a:ext cx="2856164" cy="1264916"/>
          </a:xfrm>
        </p:spPr>
        <p:txBody>
          <a:bodyPr anchor="b"/>
          <a:lstStyle>
            <a:lvl1pPr>
              <a:defRPr sz="2400"/>
            </a:lvl1pPr>
          </a:lstStyle>
          <a:p>
            <a:pPr lvl="0"/>
            <a:r>
              <a:rPr lang="en-US"/>
              <a:t>Click to edit Master title style</a:t>
            </a:r>
          </a:p>
        </p:txBody>
      </p:sp>
      <p:sp>
        <p:nvSpPr>
          <p:cNvPr id="3" name="Picture Placeholder 2"/>
          <p:cNvSpPr txBox="1">
            <a:spLocks noGrp="1"/>
          </p:cNvSpPr>
          <p:nvPr>
            <p:ph type="pic" idx="1"/>
          </p:nvPr>
        </p:nvSpPr>
        <p:spPr>
          <a:xfrm>
            <a:off x="3810487" y="838203"/>
            <a:ext cx="7870469" cy="5500454"/>
          </a:xfrm>
          <a:solidFill>
            <a:srgbClr val="F3F2DC"/>
          </a:solidFill>
          <a:ln w="76196">
            <a:solidFill>
              <a:srgbClr val="FFFFFF"/>
            </a:solidFill>
            <a:prstDash val="solid"/>
            <a:miter/>
          </a:ln>
          <a:effectLst>
            <a:outerShdw dist="12701" dir="5400000" algn="tl">
              <a:srgbClr val="000000">
                <a:alpha val="59000"/>
              </a:srgbClr>
            </a:outerShdw>
          </a:effectLst>
        </p:spPr>
        <p:txBody>
          <a:bodyPr/>
          <a:lstStyle>
            <a:lvl1pPr marL="0" indent="0">
              <a:spcBef>
                <a:spcPts val="800"/>
              </a:spcBef>
              <a:buNone/>
              <a:defRPr sz="3200"/>
            </a:lvl1pPr>
          </a:lstStyle>
          <a:p>
            <a:pPr lvl="0"/>
            <a:r>
              <a:rPr lang="en-US"/>
              <a:t>Click icon to add picture</a:t>
            </a:r>
          </a:p>
        </p:txBody>
      </p:sp>
      <p:sp>
        <p:nvSpPr>
          <p:cNvPr id="4" name="Text Placeholder 3"/>
          <p:cNvSpPr txBox="1">
            <a:spLocks noGrp="1"/>
          </p:cNvSpPr>
          <p:nvPr>
            <p:ph type="body" idx="2"/>
          </p:nvPr>
        </p:nvSpPr>
        <p:spPr>
          <a:xfrm>
            <a:off x="609438" y="2133596"/>
            <a:ext cx="2852187" cy="4242816"/>
          </a:xfrm>
        </p:spPr>
        <p:txBody>
          <a:bodyPr/>
          <a:lstStyle>
            <a:lvl1pPr marL="0" indent="0">
              <a:spcBef>
                <a:spcPts val="300"/>
              </a:spcBef>
              <a:buNone/>
              <a:defRPr sz="14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lang="id-ID"/>
            </a:lvl1pPr>
          </a:lstStyle>
          <a:p>
            <a:pPr lvl="0"/>
            <a:fld id="{F7700BD2-E795-4172-B1AB-E4B9E5F1165A}" type="datetime1">
              <a:rPr lang="id-ID"/>
              <a:pPr lvl="0"/>
              <a:t>28/10/2020</a:t>
            </a:fld>
            <a:endParaRPr lang="id-ID"/>
          </a:p>
        </p:txBody>
      </p:sp>
      <p:sp>
        <p:nvSpPr>
          <p:cNvPr id="6" name="Footer Placeholder 5"/>
          <p:cNvSpPr txBox="1">
            <a:spLocks noGrp="1"/>
          </p:cNvSpPr>
          <p:nvPr>
            <p:ph type="ftr" sz="quarter" idx="9"/>
          </p:nvPr>
        </p:nvSpPr>
        <p:spPr/>
        <p:txBody>
          <a:bodyPr/>
          <a:lstStyle>
            <a:lvl1pPr>
              <a:defRPr lang="id-ID"/>
            </a:lvl1pPr>
          </a:lstStyle>
          <a:p>
            <a:pPr lvl="0"/>
            <a:endParaRPr lang="id-ID"/>
          </a:p>
        </p:txBody>
      </p:sp>
      <p:sp>
        <p:nvSpPr>
          <p:cNvPr id="7" name="Slide Number Placeholder 6"/>
          <p:cNvSpPr txBox="1">
            <a:spLocks noGrp="1"/>
          </p:cNvSpPr>
          <p:nvPr>
            <p:ph type="sldNum" sz="quarter" idx="8"/>
          </p:nvPr>
        </p:nvSpPr>
        <p:spPr/>
        <p:txBody>
          <a:bodyPr/>
          <a:lstStyle>
            <a:lvl1pPr>
              <a:defRPr lang="id-ID"/>
            </a:lvl1pPr>
          </a:lstStyle>
          <a:p>
            <a:pPr lvl="0"/>
            <a:fld id="{4678BFAE-CF1C-4076-8310-4702F74EFE5D}" type="slidenum">
              <a:t>‹#›</a:t>
            </a:fld>
            <a:endParaRPr lang="id-ID"/>
          </a:p>
        </p:txBody>
      </p:sp>
    </p:spTree>
    <p:extLst>
      <p:ext uri="{BB962C8B-B14F-4D97-AF65-F5344CB8AC3E}">
        <p14:creationId xmlns:p14="http://schemas.microsoft.com/office/powerpoint/2010/main" val="287196027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9"/>
          <p:cNvSpPr/>
          <p:nvPr/>
        </p:nvSpPr>
        <p:spPr>
          <a:xfrm>
            <a:off x="0" y="220781"/>
            <a:ext cx="12188823" cy="228600"/>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Arial"/>
            </a:endParaRPr>
          </a:p>
        </p:txBody>
      </p:sp>
      <p:sp>
        <p:nvSpPr>
          <p:cNvPr id="3" name="Title Placeholder 1"/>
          <p:cNvSpPr txBox="1">
            <a:spLocks noGrp="1"/>
          </p:cNvSpPr>
          <p:nvPr>
            <p:ph type="title"/>
          </p:nvPr>
        </p:nvSpPr>
        <p:spPr>
          <a:xfrm>
            <a:off x="609438" y="533396"/>
            <a:ext cx="10969947" cy="990596"/>
          </a:xfrm>
          <a:prstGeom prst="rect">
            <a:avLst/>
          </a:prstGeom>
          <a:noFill/>
          <a:ln>
            <a:noFill/>
          </a:ln>
        </p:spPr>
        <p:txBody>
          <a:bodyPr vert="horz" wrap="square" lIns="91440" tIns="45720" rIns="91440" bIns="45720" anchor="ctr" anchorCtr="0" compatLnSpc="1"/>
          <a:lstStyle/>
          <a:p>
            <a:pPr lvl="0"/>
            <a:r>
              <a:rPr lang="en-US"/>
              <a:t>Click to edit Master title style</a:t>
            </a:r>
          </a:p>
        </p:txBody>
      </p:sp>
      <p:sp>
        <p:nvSpPr>
          <p:cNvPr id="4" name="Text Placeholder 2"/>
          <p:cNvSpPr txBox="1">
            <a:spLocks noGrp="1"/>
          </p:cNvSpPr>
          <p:nvPr>
            <p:ph type="body" idx="1"/>
          </p:nvPr>
        </p:nvSpPr>
        <p:spPr>
          <a:xfrm>
            <a:off x="609438" y="1600200"/>
            <a:ext cx="10969947" cy="4876796"/>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p:nvPr/>
        </p:nvSpPr>
        <p:spPr>
          <a:xfrm>
            <a:off x="0" y="0"/>
            <a:ext cx="12188823" cy="365760"/>
          </a:xfrm>
          <a:prstGeom prst="rect">
            <a:avLst/>
          </a:prstGeom>
          <a:solidFill>
            <a:srgbClr val="93A299"/>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Arial"/>
            </a:endParaRPr>
          </a:p>
        </p:txBody>
      </p:sp>
      <p:sp>
        <p:nvSpPr>
          <p:cNvPr id="6" name="Date Placeholder 3"/>
          <p:cNvSpPr txBox="1">
            <a:spLocks noGrp="1"/>
          </p:cNvSpPr>
          <p:nvPr>
            <p:ph type="dt" sz="half" idx="2"/>
          </p:nvPr>
        </p:nvSpPr>
        <p:spPr>
          <a:xfrm>
            <a:off x="609438" y="18288"/>
            <a:ext cx="3859792" cy="329184"/>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FFFFFF"/>
                </a:solidFill>
                <a:uFillTx/>
                <a:latin typeface="Arial"/>
              </a:defRPr>
            </a:lvl1pPr>
          </a:lstStyle>
          <a:p>
            <a:pPr lvl="0"/>
            <a:fld id="{A4CCCA16-92D8-466A-92CA-2D0B44E8BF08}" type="datetime1">
              <a:rPr lang="en-US"/>
              <a:pPr lvl="0"/>
              <a:t>10/28/2020</a:t>
            </a:fld>
            <a:endParaRPr lang="en-US"/>
          </a:p>
        </p:txBody>
      </p:sp>
      <p:sp>
        <p:nvSpPr>
          <p:cNvPr id="7" name="Footer Placeholder 4"/>
          <p:cNvSpPr txBox="1">
            <a:spLocks noGrp="1"/>
          </p:cNvSpPr>
          <p:nvPr>
            <p:ph type="ftr" sz="quarter" idx="3"/>
          </p:nvPr>
        </p:nvSpPr>
        <p:spPr>
          <a:xfrm>
            <a:off x="4570811" y="18288"/>
            <a:ext cx="5484973" cy="329184"/>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en-US" sz="1200" b="0" i="0" u="none" strike="noStrike" kern="1200" cap="none" spc="0" baseline="0">
                <a:solidFill>
                  <a:srgbClr val="FFFFFF"/>
                </a:solidFill>
                <a:uFillTx/>
                <a:latin typeface="Arial"/>
              </a:defRPr>
            </a:lvl1pPr>
          </a:lstStyle>
          <a:p>
            <a:pPr lvl="0"/>
            <a:endParaRPr lang="en-US"/>
          </a:p>
        </p:txBody>
      </p:sp>
      <p:sp>
        <p:nvSpPr>
          <p:cNvPr id="8" name="Slide Number Placeholder 5"/>
          <p:cNvSpPr txBox="1">
            <a:spLocks noGrp="1"/>
          </p:cNvSpPr>
          <p:nvPr>
            <p:ph type="sldNum" sz="quarter" idx="4"/>
          </p:nvPr>
        </p:nvSpPr>
        <p:spPr>
          <a:xfrm>
            <a:off x="10157356" y="18288"/>
            <a:ext cx="1422029" cy="329184"/>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400" b="1" i="0" u="none" strike="noStrike" kern="1200" cap="none" spc="0" baseline="0">
                <a:solidFill>
                  <a:srgbClr val="FFFFFF"/>
                </a:solidFill>
                <a:uFillTx/>
                <a:latin typeface="Arial"/>
              </a:defRPr>
            </a:lvl1pPr>
          </a:lstStyle>
          <a:p>
            <a:pPr lvl="0"/>
            <a:fld id="{137B35CE-3DFF-4F12-AABF-30C503B277DE}" type="slidenum">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fade/>
  </p:transition>
  <p:txStyles>
    <p:titleStyle>
      <a:lvl1pPr marL="0" marR="0" lvl="0" indent="0" algn="l" defTabSz="914400" rtl="0" fontAlgn="auto" hangingPunct="1">
        <a:lnSpc>
          <a:spcPct val="100000"/>
        </a:lnSpc>
        <a:spcBef>
          <a:spcPts val="0"/>
        </a:spcBef>
        <a:spcAft>
          <a:spcPts val="0"/>
        </a:spcAft>
        <a:buNone/>
        <a:tabLst/>
        <a:defRPr lang="en-US" sz="4000" b="0" i="0" u="none" strike="noStrike" kern="1200" cap="none" spc="-100" baseline="0">
          <a:solidFill>
            <a:srgbClr val="D2533C"/>
          </a:solidFill>
          <a:uFillTx/>
          <a:latin typeface="Arial"/>
        </a:defRPr>
      </a:lvl1pPr>
    </p:titleStyle>
    <p:bodyStyle>
      <a:lvl1pPr marL="182880" marR="0" lvl="0" indent="-182880" algn="l" defTabSz="914400" rtl="0" fontAlgn="auto" hangingPunct="1">
        <a:lnSpc>
          <a:spcPct val="100000"/>
        </a:lnSpc>
        <a:spcBef>
          <a:spcPts val="600"/>
        </a:spcBef>
        <a:spcAft>
          <a:spcPts val="0"/>
        </a:spcAft>
        <a:buClr>
          <a:srgbClr val="93A299"/>
        </a:buClr>
        <a:buSzPct val="85000"/>
        <a:buFont typeface="Arial" pitchFamily="34"/>
        <a:buChar char="•"/>
        <a:tabLst/>
        <a:defRPr lang="en-US" sz="2400" b="0" i="0" u="none" strike="noStrike" kern="1200" cap="none" spc="0" baseline="0">
          <a:solidFill>
            <a:srgbClr val="292934"/>
          </a:solidFill>
          <a:uFillTx/>
          <a:latin typeface="Arial"/>
        </a:defRPr>
      </a:lvl1pPr>
      <a:lvl2pPr marL="457200" marR="0" lvl="1" indent="-182880" algn="l" defTabSz="914400" rtl="0" fontAlgn="auto" hangingPunct="1">
        <a:lnSpc>
          <a:spcPct val="100000"/>
        </a:lnSpc>
        <a:spcBef>
          <a:spcPts val="500"/>
        </a:spcBef>
        <a:spcAft>
          <a:spcPts val="0"/>
        </a:spcAft>
        <a:buClr>
          <a:srgbClr val="93A299"/>
        </a:buClr>
        <a:buSzPct val="85000"/>
        <a:buFont typeface="Arial" pitchFamily="34"/>
        <a:buChar char="•"/>
        <a:tabLst/>
        <a:defRPr lang="en-US" sz="2000" b="0" i="0" u="none" strike="noStrike" kern="1200" cap="none" spc="0" baseline="0">
          <a:solidFill>
            <a:srgbClr val="292934"/>
          </a:solidFill>
          <a:uFillTx/>
          <a:latin typeface="Arial"/>
        </a:defRPr>
      </a:lvl2pPr>
      <a:lvl3pPr marL="731520" marR="0" lvl="2" indent="-182880" algn="l" defTabSz="914400" rtl="0" fontAlgn="auto" hangingPunct="1">
        <a:lnSpc>
          <a:spcPct val="100000"/>
        </a:lnSpc>
        <a:spcBef>
          <a:spcPts val="400"/>
        </a:spcBef>
        <a:spcAft>
          <a:spcPts val="0"/>
        </a:spcAft>
        <a:buClr>
          <a:srgbClr val="93A299"/>
        </a:buClr>
        <a:buSzPct val="90000"/>
        <a:buFont typeface="Arial" pitchFamily="34"/>
        <a:buChar char="•"/>
        <a:tabLst/>
        <a:defRPr lang="en-US" sz="1800" b="0" i="0" u="none" strike="noStrike" kern="1200" cap="none" spc="0" baseline="0">
          <a:solidFill>
            <a:srgbClr val="292934"/>
          </a:solidFill>
          <a:uFillTx/>
          <a:latin typeface="Arial"/>
        </a:defRPr>
      </a:lvl3pPr>
      <a:lvl4pPr marL="1005840" marR="0" lvl="3" indent="-182880" algn="l" defTabSz="914400" rtl="0" fontAlgn="auto" hangingPunct="1">
        <a:lnSpc>
          <a:spcPct val="100000"/>
        </a:lnSpc>
        <a:spcBef>
          <a:spcPts val="400"/>
        </a:spcBef>
        <a:spcAft>
          <a:spcPts val="0"/>
        </a:spcAft>
        <a:buClr>
          <a:srgbClr val="93A299"/>
        </a:buClr>
        <a:buSzPct val="100000"/>
        <a:buFont typeface="Arial" pitchFamily="34"/>
        <a:buChar char="•"/>
        <a:tabLst/>
        <a:defRPr lang="en-US" sz="1600" b="0" i="0" u="none" strike="noStrike" kern="1200" cap="none" spc="0" baseline="0">
          <a:solidFill>
            <a:srgbClr val="292934"/>
          </a:solidFill>
          <a:uFillTx/>
          <a:latin typeface="Arial"/>
        </a:defRPr>
      </a:lvl4pPr>
      <a:lvl5pPr marL="1188720" marR="0" lvl="4" indent="-137160" algn="l" defTabSz="914400" rtl="0" fontAlgn="auto" hangingPunct="1">
        <a:lnSpc>
          <a:spcPct val="100000"/>
        </a:lnSpc>
        <a:spcBef>
          <a:spcPts val="300"/>
        </a:spcBef>
        <a:spcAft>
          <a:spcPts val="0"/>
        </a:spcAft>
        <a:buClr>
          <a:srgbClr val="93A299"/>
        </a:buClr>
        <a:buSzPct val="100000"/>
        <a:buFont typeface="Arial" pitchFamily="34"/>
        <a:buChar char="•"/>
        <a:tabLst/>
        <a:defRPr lang="en-US" sz="1400" b="0" i="0" u="none" strike="noStrike" kern="1200" cap="none" spc="0" baseline="0">
          <a:solidFill>
            <a:srgbClr val="292934"/>
          </a:solidFill>
          <a:uFillTx/>
          <a:latin typeface="Arial"/>
        </a:defRPr>
      </a:lvl5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7"/>
          <p:cNvSpPr txBox="1">
            <a:spLocks/>
          </p:cNvSpPr>
          <p:nvPr/>
        </p:nvSpPr>
        <p:spPr>
          <a:xfrm>
            <a:off x="1903415" y="1615251"/>
            <a:ext cx="8532174" cy="1752603"/>
          </a:xfrm>
          <a:prstGeom prst="rect">
            <a:avLst/>
          </a:prstGeom>
        </p:spPr>
        <p:txBody>
          <a:bodyPr anchorCtr="1"/>
          <a:lstStyle>
            <a:lvl1pPr marL="182880" marR="0" lvl="0" indent="-182880" algn="l" defTabSz="914400" rtl="0" fontAlgn="auto" hangingPunct="1">
              <a:lnSpc>
                <a:spcPct val="100000"/>
              </a:lnSpc>
              <a:spcBef>
                <a:spcPts val="600"/>
              </a:spcBef>
              <a:spcAft>
                <a:spcPts val="0"/>
              </a:spcAft>
              <a:buClr>
                <a:srgbClr val="93A299"/>
              </a:buClr>
              <a:buSzPct val="85000"/>
              <a:buFont typeface="Arial" pitchFamily="34"/>
              <a:buChar char="•"/>
              <a:tabLst/>
              <a:defRPr lang="en-US" sz="2400" b="0" i="0" u="none" strike="noStrike" kern="1200" cap="none" spc="0" baseline="0">
                <a:solidFill>
                  <a:srgbClr val="292934"/>
                </a:solidFill>
                <a:uFillTx/>
                <a:latin typeface="Arial"/>
              </a:defRPr>
            </a:lvl1pPr>
            <a:lvl2pPr marL="457200" marR="0" lvl="1" indent="-182880" algn="l" defTabSz="914400" rtl="0" fontAlgn="auto" hangingPunct="1">
              <a:lnSpc>
                <a:spcPct val="100000"/>
              </a:lnSpc>
              <a:spcBef>
                <a:spcPts val="500"/>
              </a:spcBef>
              <a:spcAft>
                <a:spcPts val="0"/>
              </a:spcAft>
              <a:buClr>
                <a:srgbClr val="93A299"/>
              </a:buClr>
              <a:buSzPct val="85000"/>
              <a:buFont typeface="Arial" pitchFamily="34"/>
              <a:buChar char="•"/>
              <a:tabLst/>
              <a:defRPr lang="en-US" sz="2000" b="0" i="0" u="none" strike="noStrike" kern="1200" cap="none" spc="0" baseline="0">
                <a:solidFill>
                  <a:srgbClr val="292934"/>
                </a:solidFill>
                <a:uFillTx/>
                <a:latin typeface="Arial"/>
              </a:defRPr>
            </a:lvl2pPr>
            <a:lvl3pPr marL="731520" marR="0" lvl="2" indent="-182880" algn="l" defTabSz="914400" rtl="0" fontAlgn="auto" hangingPunct="1">
              <a:lnSpc>
                <a:spcPct val="100000"/>
              </a:lnSpc>
              <a:spcBef>
                <a:spcPts val="400"/>
              </a:spcBef>
              <a:spcAft>
                <a:spcPts val="0"/>
              </a:spcAft>
              <a:buClr>
                <a:srgbClr val="93A299"/>
              </a:buClr>
              <a:buSzPct val="90000"/>
              <a:buFont typeface="Arial" pitchFamily="34"/>
              <a:buChar char="•"/>
              <a:tabLst/>
              <a:defRPr lang="en-US" sz="1800" b="0" i="0" u="none" strike="noStrike" kern="1200" cap="none" spc="0" baseline="0">
                <a:solidFill>
                  <a:srgbClr val="292934"/>
                </a:solidFill>
                <a:uFillTx/>
                <a:latin typeface="Arial"/>
              </a:defRPr>
            </a:lvl3pPr>
            <a:lvl4pPr marL="1005840" marR="0" lvl="3" indent="-182880" algn="l" defTabSz="914400" rtl="0" fontAlgn="auto" hangingPunct="1">
              <a:lnSpc>
                <a:spcPct val="100000"/>
              </a:lnSpc>
              <a:spcBef>
                <a:spcPts val="400"/>
              </a:spcBef>
              <a:spcAft>
                <a:spcPts val="0"/>
              </a:spcAft>
              <a:buClr>
                <a:srgbClr val="93A299"/>
              </a:buClr>
              <a:buSzPct val="100000"/>
              <a:buFont typeface="Arial" pitchFamily="34"/>
              <a:buChar char="•"/>
              <a:tabLst/>
              <a:defRPr lang="en-US" sz="1600" b="0" i="0" u="none" strike="noStrike" kern="1200" cap="none" spc="0" baseline="0">
                <a:solidFill>
                  <a:srgbClr val="292934"/>
                </a:solidFill>
                <a:uFillTx/>
                <a:latin typeface="Arial"/>
              </a:defRPr>
            </a:lvl4pPr>
            <a:lvl5pPr marL="1188720" marR="0" lvl="4" indent="-137160" algn="l" defTabSz="914400" rtl="0" fontAlgn="auto" hangingPunct="1">
              <a:lnSpc>
                <a:spcPct val="100000"/>
              </a:lnSpc>
              <a:spcBef>
                <a:spcPts val="300"/>
              </a:spcBef>
              <a:spcAft>
                <a:spcPts val="0"/>
              </a:spcAft>
              <a:buClr>
                <a:srgbClr val="93A299"/>
              </a:buClr>
              <a:buSzPct val="100000"/>
              <a:buFont typeface="Arial" pitchFamily="34"/>
              <a:buChar char="•"/>
              <a:tabLst/>
              <a:defRPr lang="en-US" sz="1400" b="0" i="0" u="none" strike="noStrike" kern="1200" cap="none" spc="0" baseline="0">
                <a:solidFill>
                  <a:srgbClr val="292934"/>
                </a:solidFill>
                <a:uFillTx/>
                <a:latin typeface="Arial"/>
              </a:defRPr>
            </a:lvl5pPr>
          </a:lstStyle>
          <a:p>
            <a:pPr algn="ctr"/>
            <a:r>
              <a:rPr lang="id-ID" b="1" smtClean="0"/>
              <a:t>ANALISA RADIO OVER FIBER PADA FREKUENSI 2,4 GHz BERBASIS WDM (WAVELENGTH DIVISION MULTIPLEXING)</a:t>
            </a:r>
            <a:endParaRPr lang="id-ID" smtClean="0"/>
          </a:p>
          <a:p>
            <a:pPr algn="ctr"/>
            <a:r>
              <a:rPr lang="id-ID" b="1" smtClean="0"/>
              <a:t>Menggunakan FBG (FILTER BRAGG GRATING)</a:t>
            </a:r>
            <a:endParaRPr lang="id-ID" dirty="0"/>
          </a:p>
        </p:txBody>
      </p:sp>
      <p:sp>
        <p:nvSpPr>
          <p:cNvPr id="10" name="Subtitle 2"/>
          <p:cNvSpPr txBox="1"/>
          <p:nvPr/>
        </p:nvSpPr>
        <p:spPr>
          <a:xfrm>
            <a:off x="1827446" y="3505196"/>
            <a:ext cx="8610365" cy="1096895"/>
          </a:xfrm>
          <a:prstGeom prst="rect">
            <a:avLst/>
          </a:prstGeom>
          <a:noFill/>
          <a:ln>
            <a:noFill/>
          </a:ln>
        </p:spPr>
        <p:txBody>
          <a:bodyPr vert="horz" wrap="square" lIns="91440" tIns="45720" rIns="91440" bIns="45720" anchor="t" anchorCtr="0" compatLnSpc="1"/>
          <a:lstStyle/>
          <a:p>
            <a:pPr indent="356870" algn="ctr">
              <a:lnSpc>
                <a:spcPct val="150000"/>
              </a:lnSpc>
            </a:pPr>
            <a:r>
              <a:rPr lang="id-ID" sz="1600" b="1" i="1" dirty="0" smtClean="0">
                <a:latin typeface="Times New Roman" panose="02020603050405020304" pitchFamily="18" charset="0"/>
                <a:cs typeface="Times New Roman" panose="02020603050405020304" pitchFamily="18" charset="0"/>
              </a:rPr>
              <a:t>ANALYSIS OF</a:t>
            </a:r>
            <a:r>
              <a:rPr lang="id-ID" sz="1600" b="1" dirty="0" smtClean="0">
                <a:latin typeface="Times New Roman" panose="02020603050405020304" pitchFamily="18" charset="0"/>
                <a:ea typeface="Calibri" panose="020F0502020204030204" pitchFamily="34" charset="0"/>
                <a:cs typeface="Times New Roman" panose="02020603050405020304" pitchFamily="18" charset="0"/>
              </a:rPr>
              <a:t> </a:t>
            </a:r>
            <a:r>
              <a:rPr lang="id-ID" sz="1600" b="1" i="1" dirty="0" smtClean="0">
                <a:latin typeface="Times New Roman" panose="02020603050405020304" pitchFamily="18" charset="0"/>
                <a:ea typeface="Calibri" panose="020F0502020204030204" pitchFamily="34" charset="0"/>
                <a:cs typeface="Times New Roman" panose="02020603050405020304" pitchFamily="18" charset="0"/>
              </a:rPr>
              <a:t>Radio over </a:t>
            </a:r>
            <a:r>
              <a:rPr lang="id-ID" sz="1600" b="1" i="1" dirty="0">
                <a:latin typeface="Times New Roman" panose="02020603050405020304" pitchFamily="18" charset="0"/>
                <a:ea typeface="Calibri" panose="020F0502020204030204" pitchFamily="34" charset="0"/>
                <a:cs typeface="Times New Roman" panose="02020603050405020304" pitchFamily="18" charset="0"/>
              </a:rPr>
              <a:t>AT Fiber 2,4 GHz</a:t>
            </a:r>
            <a:r>
              <a:rPr lang="id-ID" sz="1600" b="1" dirty="0" smtClean="0">
                <a:latin typeface="Times New Roman" panose="02020603050405020304" pitchFamily="18" charset="0"/>
                <a:ea typeface="Calibri" panose="020F0502020204030204" pitchFamily="34" charset="0"/>
                <a:cs typeface="Times New Roman" panose="02020603050405020304" pitchFamily="18" charset="0"/>
              </a:rPr>
              <a:t>  Based On WDM </a:t>
            </a:r>
            <a:r>
              <a:rPr lang="id-ID" sz="1600" b="1" i="1" dirty="0" smtClean="0">
                <a:latin typeface="Times New Roman" panose="02020603050405020304" pitchFamily="18" charset="0"/>
                <a:ea typeface="Calibri" panose="020F0502020204030204" pitchFamily="34" charset="0"/>
                <a:cs typeface="Times New Roman" panose="02020603050405020304" pitchFamily="18" charset="0"/>
              </a:rPr>
              <a:t>(Wavelength Division Multiplexing) </a:t>
            </a:r>
            <a:r>
              <a:rPr lang="id-ID" sz="1600" b="1" dirty="0" smtClean="0">
                <a:latin typeface="Times New Roman" panose="02020603050405020304" pitchFamily="18" charset="0"/>
                <a:ea typeface="Calibri" panose="020F0502020204030204" pitchFamily="34" charset="0"/>
                <a:cs typeface="Times New Roman" panose="02020603050405020304" pitchFamily="18" charset="0"/>
              </a:rPr>
              <a:t>Using FBG </a:t>
            </a:r>
            <a:r>
              <a:rPr lang="id-ID" sz="1600" b="1" i="1" dirty="0" smtClean="0">
                <a:latin typeface="Times New Roman" panose="02020603050405020304" pitchFamily="18" charset="0"/>
                <a:ea typeface="Calibri" panose="020F0502020204030204" pitchFamily="34" charset="0"/>
                <a:cs typeface="Times New Roman" panose="02020603050405020304" pitchFamily="18" charset="0"/>
              </a:rPr>
              <a:t>(Filter Bragg Gratings)</a:t>
            </a:r>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Subtitle 2"/>
          <p:cNvSpPr txBox="1"/>
          <p:nvPr/>
        </p:nvSpPr>
        <p:spPr>
          <a:xfrm>
            <a:off x="1894097" y="4267203"/>
            <a:ext cx="8610365" cy="1096895"/>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400"/>
              </a:spcBef>
              <a:spcAft>
                <a:spcPts val="0"/>
              </a:spcAft>
              <a:buNone/>
              <a:tabLst/>
              <a:defRPr sz="1800" b="0" i="0" u="none" strike="noStrike" kern="0" cap="none" spc="0" baseline="0">
                <a:solidFill>
                  <a:srgbClr val="000000"/>
                </a:solidFill>
                <a:uFillTx/>
              </a:defRPr>
            </a:pPr>
            <a:r>
              <a:rPr lang="id-ID" sz="1600" b="0" i="0" u="none" strike="noStrike" kern="1200" cap="none" spc="0" baseline="0" dirty="0">
                <a:solidFill>
                  <a:srgbClr val="57576E"/>
                </a:solidFill>
                <a:uFillTx/>
                <a:latin typeface="Trebuchet MS" pitchFamily="34"/>
              </a:rPr>
              <a:t>Oleh :</a:t>
            </a:r>
          </a:p>
          <a:p>
            <a:pPr marL="0" marR="0" lvl="0" indent="0" algn="ctr" defTabSz="914400" rtl="0" fontAlgn="auto" hangingPunct="1">
              <a:lnSpc>
                <a:spcPct val="100000"/>
              </a:lnSpc>
              <a:spcBef>
                <a:spcPts val="600"/>
              </a:spcBef>
              <a:spcAft>
                <a:spcPts val="0"/>
              </a:spcAft>
              <a:buNone/>
              <a:tabLst/>
              <a:defRPr sz="1800" b="0" i="0" u="none" strike="noStrike" kern="0" cap="none" spc="0" baseline="0">
                <a:solidFill>
                  <a:srgbClr val="000000"/>
                </a:solidFill>
                <a:uFillTx/>
              </a:defRPr>
            </a:pPr>
            <a:r>
              <a:rPr lang="en-US" sz="2000" b="0" i="0" u="none" strike="noStrike" kern="1200" cap="none" spc="0" baseline="0" dirty="0" err="1" smtClean="0">
                <a:solidFill>
                  <a:srgbClr val="57576E"/>
                </a:solidFill>
                <a:uFillTx/>
                <a:latin typeface="Trebuchet MS" pitchFamily="34"/>
              </a:rPr>
              <a:t>Hadi</a:t>
            </a:r>
            <a:r>
              <a:rPr lang="en-US" sz="2000" b="0" i="0" u="none" strike="noStrike" kern="1200" cap="none" spc="0" dirty="0" smtClean="0">
                <a:solidFill>
                  <a:srgbClr val="57576E"/>
                </a:solidFill>
                <a:uFillTx/>
                <a:latin typeface="Trebuchet MS" pitchFamily="34"/>
              </a:rPr>
              <a:t> </a:t>
            </a:r>
            <a:r>
              <a:rPr lang="en-US" sz="2000" b="0" i="0" u="none" strike="noStrike" kern="1200" cap="none" spc="0" dirty="0" err="1" smtClean="0">
                <a:solidFill>
                  <a:srgbClr val="57576E"/>
                </a:solidFill>
                <a:uFillTx/>
                <a:latin typeface="Trebuchet MS" pitchFamily="34"/>
              </a:rPr>
              <a:t>Meiza</a:t>
            </a:r>
            <a:r>
              <a:rPr lang="en-US" sz="2000" b="0" i="0" u="none" strike="noStrike" kern="1200" cap="none" spc="0" dirty="0" smtClean="0">
                <a:solidFill>
                  <a:srgbClr val="57576E"/>
                </a:solidFill>
                <a:uFillTx/>
                <a:latin typeface="Trebuchet MS" pitchFamily="34"/>
              </a:rPr>
              <a:t> </a:t>
            </a:r>
            <a:r>
              <a:rPr lang="en-US" sz="2000" b="0" i="0" u="none" strike="noStrike" kern="1200" cap="none" spc="0" dirty="0" err="1" smtClean="0">
                <a:solidFill>
                  <a:srgbClr val="57576E"/>
                </a:solidFill>
                <a:uFillTx/>
                <a:latin typeface="Trebuchet MS" pitchFamily="34"/>
              </a:rPr>
              <a:t>Perdana</a:t>
            </a:r>
            <a:r>
              <a:rPr lang="id-ID" sz="2000" b="0" i="0" u="none" strike="noStrike" kern="1200" cap="none" spc="0" dirty="0" smtClean="0">
                <a:solidFill>
                  <a:srgbClr val="57576E"/>
                </a:solidFill>
                <a:uFillTx/>
                <a:latin typeface="Trebuchet MS" pitchFamily="34"/>
              </a:rPr>
              <a:t> 41419110046</a:t>
            </a:r>
          </a:p>
          <a:p>
            <a:pPr marL="0" marR="0" lvl="0" indent="0" algn="ctr" defTabSz="914400" rtl="0" fontAlgn="auto" hangingPunct="1">
              <a:lnSpc>
                <a:spcPct val="100000"/>
              </a:lnSpc>
              <a:spcBef>
                <a:spcPts val="600"/>
              </a:spcBef>
              <a:spcAft>
                <a:spcPts val="0"/>
              </a:spcAft>
              <a:buNone/>
              <a:tabLst/>
              <a:defRPr sz="1800" b="0" i="0" u="none" strike="noStrike" kern="0" cap="none" spc="0" baseline="0">
                <a:solidFill>
                  <a:srgbClr val="000000"/>
                </a:solidFill>
                <a:uFillTx/>
              </a:defRPr>
            </a:pPr>
            <a:endParaRPr lang="id-ID" sz="2000" b="0" i="0" u="none" strike="noStrike" kern="1200" cap="none" spc="0" dirty="0" smtClean="0">
              <a:solidFill>
                <a:srgbClr val="57576E"/>
              </a:solidFill>
              <a:uFillTx/>
              <a:latin typeface="Trebuchet MS" pitchFamily="34"/>
            </a:endParaRPr>
          </a:p>
          <a:p>
            <a:pPr lvl="0" algn="ctr">
              <a:spcBef>
                <a:spcPts val="600"/>
              </a:spcBef>
              <a:defRPr sz="1800" b="0" i="0" u="none" strike="noStrike" kern="0" cap="none" spc="0" baseline="0">
                <a:solidFill>
                  <a:srgbClr val="000000"/>
                </a:solidFill>
                <a:uFillTx/>
              </a:defRPr>
            </a:pPr>
            <a:r>
              <a:rPr lang="id-ID" dirty="0"/>
              <a:t>Pembimbing	: Ahmad Firdausi, ST.MT</a:t>
            </a:r>
            <a:endParaRPr lang="en-US" b="0" i="0" u="none" strike="noStrike" kern="1200" cap="none" spc="0" baseline="0" dirty="0">
              <a:solidFill>
                <a:srgbClr val="57576E"/>
              </a:solidFill>
              <a:uFillTx/>
              <a:latin typeface="Trebuchet MS" pitchFamily="34"/>
            </a:endParaRPr>
          </a:p>
        </p:txBody>
      </p:sp>
      <p:cxnSp>
        <p:nvCxnSpPr>
          <p:cNvPr id="12" name="Straight Connector 4"/>
          <p:cNvCxnSpPr/>
          <p:nvPr/>
        </p:nvCxnSpPr>
        <p:spPr>
          <a:xfrm flipH="1">
            <a:off x="1370012" y="3367854"/>
            <a:ext cx="9296403" cy="0"/>
          </a:xfrm>
          <a:prstGeom prst="straightConnector1">
            <a:avLst/>
          </a:prstGeom>
          <a:noFill/>
          <a:ln w="28575">
            <a:solidFill>
              <a:srgbClr val="79463D"/>
            </a:solidFill>
            <a:prstDash val="solid"/>
          </a:ln>
        </p:spPr>
      </p:cxnSp>
    </p:spTree>
    <p:extLst>
      <p:ext uri="{BB962C8B-B14F-4D97-AF65-F5344CB8AC3E}">
        <p14:creationId xmlns:p14="http://schemas.microsoft.com/office/powerpoint/2010/main" val="3877709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21">
    <p:spTree>
      <p:nvGrpSpPr>
        <p:cNvPr id="1" name=""/>
        <p:cNvGrpSpPr/>
        <p:nvPr/>
      </p:nvGrpSpPr>
      <p:grpSpPr>
        <a:xfrm>
          <a:off x="0" y="0"/>
          <a:ext cx="0" cy="0"/>
          <a:chOff x="0" y="0"/>
          <a:chExt cx="0" cy="0"/>
        </a:xfrm>
      </p:grpSpPr>
      <p:sp>
        <p:nvSpPr>
          <p:cNvPr id="2" name="Title 1"/>
          <p:cNvSpPr txBox="1">
            <a:spLocks noGrp="1"/>
          </p:cNvSpPr>
          <p:nvPr>
            <p:ph type="title"/>
          </p:nvPr>
        </p:nvSpPr>
        <p:spPr>
          <a:xfrm>
            <a:off x="4951412" y="2057400"/>
            <a:ext cx="7619996" cy="990596"/>
          </a:xfrm>
        </p:spPr>
        <p:txBody>
          <a:bodyPr anchorCtr="1"/>
          <a:lstStyle/>
          <a:p>
            <a:pPr lvl="0" algn="ctr"/>
            <a:r>
              <a:rPr lang="en-US" sz="3600" dirty="0" smtClean="0">
                <a:solidFill>
                  <a:srgbClr val="A6A6A6"/>
                </a:solidFill>
              </a:rPr>
              <a:t>Flowchart </a:t>
            </a:r>
            <a:r>
              <a:rPr lang="en-US" sz="3600" dirty="0" err="1" smtClean="0">
                <a:solidFill>
                  <a:srgbClr val="A6A6A6"/>
                </a:solidFill>
              </a:rPr>
              <a:t>Pengerjaan</a:t>
            </a:r>
            <a:endParaRPr lang="id-ID" sz="3600" dirty="0">
              <a:solidFill>
                <a:srgbClr val="A6A6A6"/>
              </a:solidFill>
            </a:endParaRPr>
          </a:p>
        </p:txBody>
      </p:sp>
      <p:cxnSp>
        <p:nvCxnSpPr>
          <p:cNvPr id="3" name="Straight Connector 4"/>
          <p:cNvCxnSpPr/>
          <p:nvPr/>
        </p:nvCxnSpPr>
        <p:spPr>
          <a:xfrm flipH="1">
            <a:off x="6704015" y="3047996"/>
            <a:ext cx="4205764" cy="0"/>
          </a:xfrm>
          <a:prstGeom prst="straightConnector1">
            <a:avLst/>
          </a:prstGeom>
          <a:noFill/>
          <a:ln w="28575">
            <a:solidFill>
              <a:srgbClr val="79463D"/>
            </a:solidFill>
            <a:prstDash val="solid"/>
          </a:ln>
        </p:spPr>
      </p:cxnSp>
      <p:pic>
        <p:nvPicPr>
          <p:cNvPr id="10" name="Picture 9"/>
          <p:cNvPicPr/>
          <p:nvPr/>
        </p:nvPicPr>
        <p:blipFill>
          <a:blip r:embed="rId3">
            <a:extLst>
              <a:ext uri="{28A0092B-C50C-407E-A947-70E740481C1C}">
                <a14:useLocalDpi xmlns:a14="http://schemas.microsoft.com/office/drawing/2010/main" val="0"/>
              </a:ext>
            </a:extLst>
          </a:blip>
          <a:stretch>
            <a:fillRect/>
          </a:stretch>
        </p:blipFill>
        <p:spPr>
          <a:xfrm>
            <a:off x="509989" y="533400"/>
            <a:ext cx="4486910" cy="5935980"/>
          </a:xfrm>
          <a:prstGeom prst="rect">
            <a:avLst/>
          </a:prstGeom>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a:xfrm>
            <a:off x="4996899" y="2077656"/>
            <a:ext cx="7619996" cy="990596"/>
          </a:xfrm>
        </p:spPr>
        <p:txBody>
          <a:bodyPr anchorCtr="1"/>
          <a:lstStyle/>
          <a:p>
            <a:pPr lvl="0" algn="ctr"/>
            <a:r>
              <a:rPr lang="en-US" sz="3600" dirty="0" smtClean="0">
                <a:solidFill>
                  <a:srgbClr val="A6A6A6"/>
                </a:solidFill>
              </a:rPr>
              <a:t>Blok diagram </a:t>
            </a:r>
            <a:r>
              <a:rPr lang="en-US" sz="3600" dirty="0" err="1" smtClean="0">
                <a:solidFill>
                  <a:srgbClr val="A6A6A6"/>
                </a:solidFill>
              </a:rPr>
              <a:t>Sistem</a:t>
            </a:r>
            <a:endParaRPr lang="id-ID" sz="3600" dirty="0">
              <a:solidFill>
                <a:srgbClr val="A6A6A6"/>
              </a:solidFill>
            </a:endParaRPr>
          </a:p>
        </p:txBody>
      </p:sp>
      <p:cxnSp>
        <p:nvCxnSpPr>
          <p:cNvPr id="3" name="Straight Connector 4"/>
          <p:cNvCxnSpPr/>
          <p:nvPr/>
        </p:nvCxnSpPr>
        <p:spPr>
          <a:xfrm flipH="1">
            <a:off x="6704015" y="3047996"/>
            <a:ext cx="4205764" cy="0"/>
          </a:xfrm>
          <a:prstGeom prst="straightConnector1">
            <a:avLst/>
          </a:prstGeom>
          <a:noFill/>
          <a:ln w="28575">
            <a:solidFill>
              <a:srgbClr val="79463D"/>
            </a:solidFill>
            <a:prstDash val="solid"/>
          </a:ln>
        </p:spPr>
      </p:cxnSp>
      <p:pic>
        <p:nvPicPr>
          <p:cNvPr id="5" name="Picture 4"/>
          <p:cNvPicPr/>
          <p:nvPr/>
        </p:nvPicPr>
        <p:blipFill>
          <a:blip r:embed="rId3">
            <a:extLst>
              <a:ext uri="{28A0092B-C50C-407E-A947-70E740481C1C}">
                <a14:useLocalDpi xmlns:a14="http://schemas.microsoft.com/office/drawing/2010/main" val="0"/>
              </a:ext>
            </a:extLst>
          </a:blip>
          <a:stretch>
            <a:fillRect/>
          </a:stretch>
        </p:blipFill>
        <p:spPr bwMode="auto">
          <a:xfrm>
            <a:off x="805485" y="685800"/>
            <a:ext cx="4634253" cy="6172200"/>
          </a:xfrm>
          <a:prstGeom prst="rect">
            <a:avLst/>
          </a:prstGeom>
          <a:noFill/>
        </p:spPr>
      </p:pic>
    </p:spTree>
    <p:extLst>
      <p:ext uri="{BB962C8B-B14F-4D97-AF65-F5344CB8AC3E}">
        <p14:creationId xmlns:p14="http://schemas.microsoft.com/office/powerpoint/2010/main" val="423871316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name="Slide31">
    <p:spTree>
      <p:nvGrpSpPr>
        <p:cNvPr id="1" name=""/>
        <p:cNvGrpSpPr/>
        <p:nvPr/>
      </p:nvGrpSpPr>
      <p:grpSpPr>
        <a:xfrm>
          <a:off x="0" y="0"/>
          <a:ext cx="0" cy="0"/>
          <a:chOff x="0" y="0"/>
          <a:chExt cx="0" cy="0"/>
        </a:xfrm>
      </p:grpSpPr>
      <p:sp>
        <p:nvSpPr>
          <p:cNvPr id="12" name="Rectangle 11"/>
          <p:cNvSpPr/>
          <p:nvPr/>
        </p:nvSpPr>
        <p:spPr>
          <a:xfrm>
            <a:off x="2187843" y="3886199"/>
            <a:ext cx="1375698" cy="307777"/>
          </a:xfrm>
          <a:prstGeom prst="rect">
            <a:avLst/>
          </a:prstGeom>
        </p:spPr>
        <p:txBody>
          <a:bodyPr wrap="none">
            <a:spAutoFit/>
          </a:bodyPr>
          <a:lstStyle/>
          <a:p>
            <a:r>
              <a:rPr lang="en-US" sz="1400" b="1" dirty="0">
                <a:solidFill>
                  <a:srgbClr val="000000"/>
                </a:solidFill>
                <a:latin typeface="Times New Roman" panose="02020603050405020304" pitchFamily="18" charset="0"/>
                <a:ea typeface="Calibri" panose="020F0502020204030204" pitchFamily="34" charset="0"/>
              </a:rPr>
              <a:t>Block </a:t>
            </a:r>
            <a:r>
              <a:rPr lang="en-US" sz="1400" b="1" dirty="0" err="1">
                <a:solidFill>
                  <a:srgbClr val="000000"/>
                </a:solidFill>
                <a:latin typeface="Times New Roman" panose="02020603050405020304" pitchFamily="18" charset="0"/>
                <a:ea typeface="Calibri" panose="020F0502020204030204" pitchFamily="34" charset="0"/>
              </a:rPr>
              <a:t>Pengirim</a:t>
            </a:r>
            <a:endParaRPr lang="en-US" sz="1400" dirty="0"/>
          </a:p>
        </p:txBody>
      </p:sp>
      <p:sp>
        <p:nvSpPr>
          <p:cNvPr id="13" name="Rectangle 12"/>
          <p:cNvSpPr/>
          <p:nvPr/>
        </p:nvSpPr>
        <p:spPr>
          <a:xfrm>
            <a:off x="8889824" y="3886199"/>
            <a:ext cx="1234633" cy="276999"/>
          </a:xfrm>
          <a:prstGeom prst="rect">
            <a:avLst/>
          </a:prstGeom>
        </p:spPr>
        <p:txBody>
          <a:bodyPr wrap="none">
            <a:spAutoFit/>
          </a:bodyPr>
          <a:lstStyle/>
          <a:p>
            <a:r>
              <a:rPr lang="en-US" sz="1200" b="1" dirty="0">
                <a:solidFill>
                  <a:srgbClr val="000000"/>
                </a:solidFill>
                <a:latin typeface="Times New Roman" panose="02020603050405020304" pitchFamily="18" charset="0"/>
                <a:ea typeface="Calibri" panose="020F0502020204030204" pitchFamily="34" charset="0"/>
              </a:rPr>
              <a:t>Block </a:t>
            </a:r>
            <a:r>
              <a:rPr lang="en-US" sz="1200" b="1" dirty="0" err="1">
                <a:solidFill>
                  <a:srgbClr val="000000"/>
                </a:solidFill>
                <a:latin typeface="Times New Roman" panose="02020603050405020304" pitchFamily="18" charset="0"/>
                <a:ea typeface="Calibri" panose="020F0502020204030204" pitchFamily="34" charset="0"/>
              </a:rPr>
              <a:t>Penerima</a:t>
            </a:r>
            <a:endParaRPr lang="en-US" dirty="0"/>
          </a:p>
        </p:txBody>
      </p:sp>
      <p:sp>
        <p:nvSpPr>
          <p:cNvPr id="15" name="Rectangle 14"/>
          <p:cNvSpPr/>
          <p:nvPr/>
        </p:nvSpPr>
        <p:spPr>
          <a:xfrm>
            <a:off x="1293812" y="4430021"/>
            <a:ext cx="6092825" cy="2092881"/>
          </a:xfrm>
          <a:prstGeom prst="rect">
            <a:avLst/>
          </a:prstGeom>
        </p:spPr>
        <p:txBody>
          <a:bodyPr>
            <a:spAutoFit/>
          </a:bodyPr>
          <a:lstStyle/>
          <a:p>
            <a:r>
              <a:rPr lang="en-US" sz="1400" dirty="0" smtClean="0">
                <a:latin typeface="Times New Roman" panose="02020603050405020304" pitchFamily="18" charset="0"/>
                <a:cs typeface="Times New Roman" panose="02020603050405020304" pitchFamily="18" charset="0"/>
              </a:rPr>
              <a:t>Blok Diagram </a:t>
            </a:r>
            <a:r>
              <a:rPr lang="en-US" sz="1400" dirty="0" err="1" smtClean="0">
                <a:latin typeface="Times New Roman" panose="02020603050405020304" pitchFamily="18" charset="0"/>
                <a:cs typeface="Times New Roman" panose="02020603050405020304" pitchFamily="18" charset="0"/>
              </a:rPr>
              <a:t>pengirim</a:t>
            </a:r>
            <a:r>
              <a:rPr lang="en-US" sz="1400" dirty="0" smtClean="0">
                <a:latin typeface="Times New Roman" panose="02020603050405020304" pitchFamily="18" charset="0"/>
                <a:cs typeface="Times New Roman" panose="02020603050405020304" pitchFamily="18" charset="0"/>
              </a:rPr>
              <a:t> </a:t>
            </a:r>
            <a:r>
              <a:rPr lang="en-US" sz="1400" dirty="0" err="1" smtClean="0">
                <a:latin typeface="Times New Roman" panose="02020603050405020304" pitchFamily="18" charset="0"/>
                <a:cs typeface="Times New Roman" panose="02020603050405020304" pitchFamily="18" charset="0"/>
              </a:rPr>
              <a:t>Terdiri</a:t>
            </a:r>
            <a:r>
              <a:rPr lang="en-US" sz="1400" dirty="0" smtClean="0">
                <a:latin typeface="Times New Roman" panose="02020603050405020304" pitchFamily="18" charset="0"/>
                <a:cs typeface="Times New Roman" panose="02020603050405020304" pitchFamily="18" charset="0"/>
              </a:rPr>
              <a:t> </a:t>
            </a:r>
            <a:r>
              <a:rPr lang="en-US" sz="1400" dirty="0" err="1" smtClean="0">
                <a:latin typeface="Times New Roman" panose="02020603050405020304" pitchFamily="18" charset="0"/>
                <a:cs typeface="Times New Roman" panose="02020603050405020304" pitchFamily="18" charset="0"/>
              </a:rPr>
              <a:t>dari</a:t>
            </a:r>
            <a:r>
              <a:rPr lang="en-US" sz="1400" dirty="0" smtClean="0">
                <a:latin typeface="Times New Roman" panose="02020603050405020304" pitchFamily="18" charset="0"/>
                <a:cs typeface="Times New Roman" panose="02020603050405020304" pitchFamily="18" charset="0"/>
              </a:rPr>
              <a:t> : </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PRBS Generator</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NRZ </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Sine generator</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Electrical multiplier </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Mach </a:t>
            </a:r>
            <a:r>
              <a:rPr lang="en-US" sz="1400" dirty="0" err="1" smtClean="0">
                <a:latin typeface="Times New Roman" panose="02020603050405020304" pitchFamily="18" charset="0"/>
                <a:cs typeface="Times New Roman" panose="02020603050405020304" pitchFamily="18" charset="0"/>
              </a:rPr>
              <a:t>zehnder</a:t>
            </a:r>
            <a:r>
              <a:rPr lang="en-US" sz="1400" dirty="0" smtClean="0">
                <a:latin typeface="Times New Roman" panose="02020603050405020304" pitchFamily="18" charset="0"/>
                <a:cs typeface="Times New Roman" panose="02020603050405020304" pitchFamily="18" charset="0"/>
              </a:rPr>
              <a:t> modulator</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WDM (MUX)</a:t>
            </a:r>
          </a:p>
          <a:p>
            <a:pPr marL="342900" indent="-342900">
              <a:buAutoNum type="arabicPeriod"/>
            </a:pPr>
            <a:r>
              <a:rPr lang="en-US" sz="1400" dirty="0" smtClean="0">
                <a:latin typeface="Times New Roman" panose="02020603050405020304" pitchFamily="18" charset="0"/>
                <a:cs typeface="Times New Roman" panose="02020603050405020304" pitchFamily="18" charset="0"/>
              </a:rPr>
              <a:t>SOA </a:t>
            </a:r>
            <a:r>
              <a:rPr lang="id-ID" sz="1400" dirty="0">
                <a:latin typeface="Times New Roman" panose="02020603050405020304" pitchFamily="18" charset="0"/>
                <a:ea typeface="Calibri" panose="020F0502020204030204" pitchFamily="34" charset="0"/>
              </a:rPr>
              <a:t>(Semiconductor Optical Amplifier)</a:t>
            </a:r>
            <a:endParaRPr lang="en-US" sz="1400" dirty="0" smtClean="0">
              <a:latin typeface="Times New Roman" panose="02020603050405020304" pitchFamily="18" charset="0"/>
              <a:cs typeface="Times New Roman" panose="02020603050405020304" pitchFamily="18" charset="0"/>
            </a:endParaRPr>
          </a:p>
          <a:p>
            <a:pPr marL="342900" indent="-342900">
              <a:buAutoNum type="arabicPeriod"/>
            </a:pPr>
            <a:endParaRPr lang="en-US" dirty="0"/>
          </a:p>
        </p:txBody>
      </p:sp>
      <p:sp>
        <p:nvSpPr>
          <p:cNvPr id="17" name="Rectangle 16"/>
          <p:cNvSpPr/>
          <p:nvPr/>
        </p:nvSpPr>
        <p:spPr>
          <a:xfrm>
            <a:off x="6856412" y="4214578"/>
            <a:ext cx="6092825" cy="2308324"/>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Blok Diagram </a:t>
            </a:r>
            <a:r>
              <a:rPr lang="id-ID" dirty="0" smtClean="0">
                <a:latin typeface="Times New Roman" panose="02020603050405020304" pitchFamily="18" charset="0"/>
                <a:cs typeface="Times New Roman" panose="02020603050405020304" pitchFamily="18" charset="0"/>
              </a:rPr>
              <a:t>penerima</a:t>
            </a:r>
            <a:r>
              <a:rPr lang="en-US" dirty="0" err="1" smtClean="0">
                <a:latin typeface="Times New Roman" panose="02020603050405020304" pitchFamily="18" charset="0"/>
                <a:cs typeface="Times New Roman" panose="02020603050405020304" pitchFamily="18" charset="0"/>
              </a:rPr>
              <a:t>Terdiri</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dari</a:t>
            </a:r>
            <a:r>
              <a:rPr lang="en-US" dirty="0">
                <a:latin typeface="Times New Roman" panose="02020603050405020304" pitchFamily="18" charset="0"/>
                <a:cs typeface="Times New Roman" panose="02020603050405020304" pitchFamily="18" charset="0"/>
              </a:rPr>
              <a:t> : </a:t>
            </a:r>
            <a:endParaRPr lang="en-US" dirty="0" smtClean="0">
              <a:latin typeface="Times New Roman" panose="02020603050405020304" pitchFamily="18" charset="0"/>
              <a:cs typeface="Times New Roman" panose="02020603050405020304" pitchFamily="18" charset="0"/>
            </a:endParaRPr>
          </a:p>
          <a:p>
            <a:pPr marL="342900" indent="-342900">
              <a:buFont typeface="+mj-lt"/>
              <a:buAutoNum type="arabicPeriod"/>
            </a:pPr>
            <a:r>
              <a:rPr lang="en-US" dirty="0" smtClean="0">
                <a:latin typeface="Times New Roman" panose="02020603050405020304" pitchFamily="18" charset="0"/>
                <a:cs typeface="Times New Roman" panose="02020603050405020304" pitchFamily="18" charset="0"/>
              </a:rPr>
              <a:t>WDM </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Demux</a:t>
            </a:r>
            <a:r>
              <a:rPr lang="en-US"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pPr marL="342900" indent="-342900">
              <a:buFont typeface="+mj-lt"/>
              <a:buAutoNum type="arabicPeriod"/>
            </a:pPr>
            <a:r>
              <a:rPr lang="en-US" dirty="0" smtClean="0">
                <a:latin typeface="Times New Roman" panose="02020603050405020304" pitchFamily="18" charset="0"/>
                <a:cs typeface="Times New Roman" panose="02020603050405020304" pitchFamily="18" charset="0"/>
              </a:rPr>
              <a:t>Fiber </a:t>
            </a:r>
            <a:r>
              <a:rPr lang="en-US" dirty="0" err="1">
                <a:latin typeface="Times New Roman" panose="02020603050405020304" pitchFamily="18" charset="0"/>
                <a:cs typeface="Times New Roman" panose="02020603050405020304" pitchFamily="18" charset="0"/>
              </a:rPr>
              <a:t>bragg</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gratings</a:t>
            </a:r>
          </a:p>
          <a:p>
            <a:pPr marL="342900" indent="-342900">
              <a:buFont typeface="+mj-lt"/>
              <a:buAutoNum type="arabicPeriod"/>
            </a:pPr>
            <a:r>
              <a:rPr lang="en-US" dirty="0" smtClean="0">
                <a:latin typeface="Times New Roman" panose="02020603050405020304" pitchFamily="18" charset="0"/>
                <a:cs typeface="Times New Roman" panose="02020603050405020304" pitchFamily="18" charset="0"/>
              </a:rPr>
              <a:t>Photodetector</a:t>
            </a:r>
          </a:p>
          <a:p>
            <a:pPr marL="342900" indent="-342900">
              <a:buFont typeface="+mj-lt"/>
              <a:buAutoNum type="arabicPeriod"/>
            </a:pPr>
            <a:r>
              <a:rPr lang="en-US" dirty="0" smtClean="0">
                <a:latin typeface="Times New Roman" panose="02020603050405020304" pitchFamily="18" charset="0"/>
                <a:cs typeface="Times New Roman" panose="02020603050405020304" pitchFamily="18" charset="0"/>
              </a:rPr>
              <a:t>Band pass Bessel filter</a:t>
            </a:r>
          </a:p>
          <a:p>
            <a:pPr marL="342900" indent="-342900">
              <a:buFont typeface="+mj-lt"/>
              <a:buAutoNum type="arabicPeriod"/>
            </a:pPr>
            <a:r>
              <a:rPr lang="en-US" dirty="0" smtClean="0">
                <a:latin typeface="Times New Roman" panose="02020603050405020304" pitchFamily="18" charset="0"/>
                <a:cs typeface="Times New Roman" panose="02020603050405020304" pitchFamily="18" charset="0"/>
              </a:rPr>
              <a:t>Electrical </a:t>
            </a:r>
            <a:r>
              <a:rPr lang="id-ID" dirty="0" smtClean="0">
                <a:latin typeface="Times New Roman" panose="02020603050405020304" pitchFamily="18" charset="0"/>
                <a:cs typeface="Times New Roman" panose="02020603050405020304" pitchFamily="18" charset="0"/>
              </a:rPr>
              <a:t>Frequency </a:t>
            </a:r>
            <a:r>
              <a:rPr lang="en-US" dirty="0" smtClean="0">
                <a:latin typeface="Times New Roman" panose="02020603050405020304" pitchFamily="18" charset="0"/>
                <a:cs typeface="Times New Roman" panose="02020603050405020304" pitchFamily="18" charset="0"/>
              </a:rPr>
              <a:t>demodulator</a:t>
            </a:r>
          </a:p>
          <a:p>
            <a:pPr marL="342900" indent="-342900">
              <a:buFont typeface="+mj-lt"/>
              <a:buAutoNum type="arabicPeriod"/>
            </a:pPr>
            <a:r>
              <a:rPr lang="en-US" dirty="0" smtClean="0">
                <a:latin typeface="Times New Roman" panose="02020603050405020304" pitchFamily="18" charset="0"/>
                <a:cs typeface="Times New Roman" panose="02020603050405020304" pitchFamily="18" charset="0"/>
              </a:rPr>
              <a:t>3R generator</a:t>
            </a:r>
          </a:p>
          <a:p>
            <a:pPr marL="342900" indent="-342900">
              <a:buFont typeface="+mj-lt"/>
              <a:buAutoNum type="arabicPeriod"/>
            </a:pPr>
            <a:r>
              <a:rPr lang="en-US" dirty="0" err="1" smtClean="0">
                <a:latin typeface="Times New Roman" panose="02020603050405020304" pitchFamily="18" charset="0"/>
                <a:cs typeface="Times New Roman" panose="02020603050405020304" pitchFamily="18" charset="0"/>
              </a:rPr>
              <a:t>Ber</a:t>
            </a:r>
            <a:r>
              <a:rPr lang="en-US" dirty="0" smtClean="0">
                <a:latin typeface="Times New Roman" panose="02020603050405020304" pitchFamily="18" charset="0"/>
                <a:cs typeface="Times New Roman" panose="02020603050405020304" pitchFamily="18" charset="0"/>
              </a:rPr>
              <a:t> analyzer</a:t>
            </a:r>
            <a:endParaRPr lang="en-US" dirty="0">
              <a:latin typeface="Times New Roman" panose="02020603050405020304" pitchFamily="18" charset="0"/>
              <a:cs typeface="Times New Roman" panose="02020603050405020304" pitchFamily="18" charset="0"/>
            </a:endParaRP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0" y="457200"/>
            <a:ext cx="12188825" cy="64007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name="Slide20">
    <p:spTree>
      <p:nvGrpSpPr>
        <p:cNvPr id="1" name=""/>
        <p:cNvGrpSpPr/>
        <p:nvPr/>
      </p:nvGrpSpPr>
      <p:grpSpPr>
        <a:xfrm>
          <a:off x="0" y="0"/>
          <a:ext cx="0" cy="0"/>
          <a:chOff x="0" y="0"/>
          <a:chExt cx="0" cy="0"/>
        </a:xfrm>
      </p:grpSpPr>
      <p:sp>
        <p:nvSpPr>
          <p:cNvPr id="2" name="Title 1"/>
          <p:cNvSpPr txBox="1">
            <a:spLocks noGrp="1"/>
          </p:cNvSpPr>
          <p:nvPr>
            <p:ph type="title"/>
          </p:nvPr>
        </p:nvSpPr>
        <p:spPr>
          <a:xfrm>
            <a:off x="3136483" y="1136068"/>
            <a:ext cx="5910544" cy="990596"/>
          </a:xfrm>
        </p:spPr>
        <p:txBody>
          <a:bodyPr/>
          <a:lstStyle/>
          <a:p>
            <a:pPr lvl="0"/>
            <a:r>
              <a:rPr lang="id-ID" sz="3600">
                <a:solidFill>
                  <a:srgbClr val="A6A6A6"/>
                </a:solidFill>
              </a:rPr>
              <a:t>HASIL YANG DIHARAPKAN</a:t>
            </a:r>
          </a:p>
        </p:txBody>
      </p:sp>
      <p:cxnSp>
        <p:nvCxnSpPr>
          <p:cNvPr id="3" name="Straight Connector 4"/>
          <p:cNvCxnSpPr/>
          <p:nvPr/>
        </p:nvCxnSpPr>
        <p:spPr>
          <a:xfrm flipH="1">
            <a:off x="2464527" y="1995056"/>
            <a:ext cx="6845729" cy="13853"/>
          </a:xfrm>
          <a:prstGeom prst="straightConnector1">
            <a:avLst/>
          </a:prstGeom>
          <a:noFill/>
          <a:ln w="28575">
            <a:solidFill>
              <a:srgbClr val="79463D"/>
            </a:solidFill>
            <a:prstDash val="solid"/>
            <a:miter/>
          </a:ln>
        </p:spPr>
      </p:cxnSp>
      <p:sp>
        <p:nvSpPr>
          <p:cNvPr id="4" name="Subtitle 2"/>
          <p:cNvSpPr txBox="1"/>
          <p:nvPr/>
        </p:nvSpPr>
        <p:spPr>
          <a:xfrm>
            <a:off x="3167545" y="4611684"/>
            <a:ext cx="4491075" cy="609603"/>
          </a:xfrm>
          <a:prstGeom prst="rect">
            <a:avLst/>
          </a:prstGeom>
          <a:noFill/>
          <a:ln>
            <a:noFill/>
          </a:ln>
        </p:spPr>
        <p:txBody>
          <a:bodyPr vert="horz" wrap="square" lIns="91440" tIns="45720" rIns="91440" bIns="45720" anchor="t" anchorCtr="0" compatLnSpc="1"/>
          <a:lstStyle/>
          <a:p>
            <a:pPr marL="0" marR="0" lvl="0" indent="0" algn="l" defTabSz="685800" rtl="0" fontAlgn="auto" hangingPunct="1">
              <a:lnSpc>
                <a:spcPct val="90000"/>
              </a:lnSpc>
              <a:spcBef>
                <a:spcPts val="750"/>
              </a:spcBef>
              <a:spcAft>
                <a:spcPts val="0"/>
              </a:spcAft>
              <a:buNone/>
              <a:tabLst/>
              <a:defRPr sz="1800" b="0" i="0" u="none" strike="noStrike" kern="0" cap="none" spc="0" baseline="0">
                <a:solidFill>
                  <a:srgbClr val="000000"/>
                </a:solidFill>
                <a:uFillTx/>
              </a:defRPr>
            </a:pPr>
            <a:endParaRPr lang="en-US" sz="1600" b="0" i="0" u="none" strike="noStrike" kern="1200" cap="none" spc="0" baseline="0">
              <a:solidFill>
                <a:srgbClr val="000000"/>
              </a:solidFill>
              <a:uFillTx/>
              <a:latin typeface="Calibri"/>
            </a:endParaRPr>
          </a:p>
        </p:txBody>
      </p:sp>
      <p:sp>
        <p:nvSpPr>
          <p:cNvPr id="6" name="Rectangle 5"/>
          <p:cNvSpPr/>
          <p:nvPr/>
        </p:nvSpPr>
        <p:spPr>
          <a:xfrm>
            <a:off x="3045342" y="2438400"/>
            <a:ext cx="6092825" cy="2893100"/>
          </a:xfrm>
          <a:prstGeom prst="rect">
            <a:avLst/>
          </a:prstGeom>
        </p:spPr>
        <p:txBody>
          <a:bodyPr>
            <a:spAutoFit/>
          </a:bodyPr>
          <a:lstStyle/>
          <a:p>
            <a:pPr marL="342900" lvl="0" indent="-342900">
              <a:spcAft>
                <a:spcPts val="800"/>
              </a:spcAft>
              <a:buFont typeface="+mj-lt"/>
              <a:buAutoNum type="arabicPeriod"/>
            </a:pPr>
            <a:r>
              <a:rPr lang="en-US" dirty="0" err="1">
                <a:solidFill>
                  <a:srgbClr val="000000"/>
                </a:solidFill>
                <a:ea typeface="Calibri" panose="020F0502020204030204" pitchFamily="34" charset="0"/>
                <a:cs typeface="Times New Roman" panose="02020603050405020304" pitchFamily="18" charset="0"/>
              </a:rPr>
              <a:t>Memodelkan</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jaringan</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RoF</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dengan</a:t>
            </a:r>
            <a:r>
              <a:rPr lang="en-US" dirty="0">
                <a:solidFill>
                  <a:srgbClr val="000000"/>
                </a:solidFill>
                <a:ea typeface="Calibri" panose="020F0502020204030204" pitchFamily="34" charset="0"/>
                <a:cs typeface="Times New Roman" panose="02020603050405020304" pitchFamily="18" charset="0"/>
              </a:rPr>
              <a:t> </a:t>
            </a:r>
            <a:r>
              <a:rPr lang="en-US" i="1" dirty="0">
                <a:ea typeface="Calibri" panose="020F0502020204030204" pitchFamily="34" charset="0"/>
                <a:cs typeface="Times New Roman" panose="02020603050405020304" pitchFamily="18" charset="0"/>
              </a:rPr>
              <a:t>Wavelength Division Multiplexing</a:t>
            </a:r>
            <a:r>
              <a:rPr lang="en-US" dirty="0">
                <a:solidFill>
                  <a:srgbClr val="000000"/>
                </a:solidFill>
                <a:ea typeface="Calibri" panose="020F0502020204030204" pitchFamily="34" charset="0"/>
                <a:cs typeface="Times New Roman" panose="02020603050405020304" pitchFamily="18" charset="0"/>
              </a:rPr>
              <a:t> </a:t>
            </a:r>
            <a:r>
              <a:rPr lang="en-US" dirty="0">
                <a:ea typeface="Calibri" panose="020F0502020204030204" pitchFamily="34" charset="0"/>
                <a:cs typeface="Times New Roman" panose="02020603050405020304" pitchFamily="18" charset="0"/>
              </a:rPr>
              <a:t>(WDM)</a:t>
            </a:r>
            <a:r>
              <a:rPr lang="en-US" i="1"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menggunakan</a:t>
            </a:r>
            <a:r>
              <a:rPr lang="en-US" dirty="0">
                <a:ea typeface="Calibri" panose="020F0502020204030204" pitchFamily="34" charset="0"/>
                <a:cs typeface="Times New Roman" panose="02020603050405020304" pitchFamily="18" charset="0"/>
              </a:rPr>
              <a:t> </a:t>
            </a:r>
            <a:r>
              <a:rPr lang="en-US" i="1" dirty="0">
                <a:ea typeface="Calibri" panose="020F0502020204030204" pitchFamily="34" charset="0"/>
                <a:cs typeface="Times New Roman" panose="02020603050405020304" pitchFamily="18" charset="0"/>
              </a:rPr>
              <a:t>Fiber Bragg Gratings </a:t>
            </a:r>
            <a:r>
              <a:rPr lang="en-US" dirty="0">
                <a:ea typeface="Calibri" panose="020F0502020204030204" pitchFamily="34" charset="0"/>
                <a:cs typeface="Times New Roman" panose="02020603050405020304" pitchFamily="18" charset="0"/>
              </a:rPr>
              <a:t>(FBG).</a:t>
            </a:r>
            <a:endParaRPr lang="en-US" dirty="0"/>
          </a:p>
          <a:p>
            <a:pPr marL="342900" lvl="0" indent="-342900">
              <a:spcAft>
                <a:spcPts val="800"/>
              </a:spcAft>
              <a:buFont typeface="+mj-lt"/>
              <a:buAutoNum type="arabicPeriod"/>
            </a:pPr>
            <a:r>
              <a:rPr lang="en-US" dirty="0" err="1">
                <a:solidFill>
                  <a:srgbClr val="000000"/>
                </a:solidFill>
                <a:ea typeface="Calibri" panose="020F0502020204030204" pitchFamily="34" charset="0"/>
                <a:cs typeface="Times New Roman" panose="02020603050405020304" pitchFamily="18" charset="0"/>
              </a:rPr>
              <a:t>Dapat</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menganalisa</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jarak</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transmisi</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maksimum</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pada</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kedua</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sisi</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yaitu</a:t>
            </a:r>
            <a:r>
              <a:rPr lang="en-US" dirty="0">
                <a:solidFill>
                  <a:srgbClr val="000000"/>
                </a:solidFill>
                <a:ea typeface="Calibri" panose="020F0502020204030204" pitchFamily="34" charset="0"/>
                <a:cs typeface="Times New Roman" panose="02020603050405020304" pitchFamily="18" charset="0"/>
              </a:rPr>
              <a:t> di </a:t>
            </a:r>
            <a:r>
              <a:rPr lang="en-US" i="1" dirty="0">
                <a:solidFill>
                  <a:srgbClr val="000000"/>
                </a:solidFill>
                <a:ea typeface="Calibri" panose="020F0502020204030204" pitchFamily="34" charset="0"/>
                <a:cs typeface="Times New Roman" panose="02020603050405020304" pitchFamily="18" charset="0"/>
              </a:rPr>
              <a:t>transmitter</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dan</a:t>
            </a:r>
            <a:r>
              <a:rPr lang="en-US" dirty="0">
                <a:solidFill>
                  <a:srgbClr val="000000"/>
                </a:solidFill>
                <a:ea typeface="Calibri" panose="020F0502020204030204" pitchFamily="34" charset="0"/>
                <a:cs typeface="Times New Roman" panose="02020603050405020304" pitchFamily="18" charset="0"/>
              </a:rPr>
              <a:t> </a:t>
            </a:r>
            <a:r>
              <a:rPr lang="en-US" i="1" dirty="0">
                <a:solidFill>
                  <a:srgbClr val="000000"/>
                </a:solidFill>
                <a:ea typeface="Calibri" panose="020F0502020204030204" pitchFamily="34" charset="0"/>
                <a:cs typeface="Times New Roman" panose="02020603050405020304" pitchFamily="18" charset="0"/>
              </a:rPr>
              <a:t>receiver</a:t>
            </a:r>
            <a:r>
              <a:rPr lang="en-US" dirty="0">
                <a:solidFill>
                  <a:srgbClr val="000000"/>
                </a:solidFill>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dengan</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menggunakan</a:t>
            </a:r>
            <a:r>
              <a:rPr lang="en-US" dirty="0">
                <a:ea typeface="Calibri" panose="020F0502020204030204" pitchFamily="34" charset="0"/>
                <a:cs typeface="Times New Roman" panose="02020603050405020304" pitchFamily="18" charset="0"/>
              </a:rPr>
              <a:t> filter </a:t>
            </a:r>
            <a:r>
              <a:rPr lang="en-US" i="1" dirty="0">
                <a:ea typeface="Calibri" panose="020F0502020204030204" pitchFamily="34" charset="0"/>
                <a:cs typeface="Times New Roman" panose="02020603050405020304" pitchFamily="18" charset="0"/>
              </a:rPr>
              <a:t>Fiber Bragg Gratings </a:t>
            </a:r>
            <a:r>
              <a:rPr lang="en-US" dirty="0">
                <a:ea typeface="Calibri" panose="020F0502020204030204" pitchFamily="34" charset="0"/>
                <a:cs typeface="Times New Roman" panose="02020603050405020304" pitchFamily="18" charset="0"/>
              </a:rPr>
              <a:t>(FBG).</a:t>
            </a:r>
            <a:endParaRPr lang="en-US" dirty="0"/>
          </a:p>
          <a:p>
            <a:pPr marL="342900" lvl="0" indent="-342900">
              <a:spcAft>
                <a:spcPts val="800"/>
              </a:spcAft>
              <a:buFont typeface="+mj-lt"/>
              <a:buAutoNum type="arabicPeriod"/>
            </a:pPr>
            <a:r>
              <a:rPr lang="en-US" dirty="0" err="1">
                <a:solidFill>
                  <a:srgbClr val="000000"/>
                </a:solidFill>
                <a:ea typeface="Calibri" panose="020F0502020204030204" pitchFamily="34" charset="0"/>
                <a:cs typeface="Times New Roman" panose="02020603050405020304" pitchFamily="18" charset="0"/>
              </a:rPr>
              <a:t>Dapat</a:t>
            </a:r>
            <a:r>
              <a:rPr lang="en-US" dirty="0">
                <a:solidFill>
                  <a:srgbClr val="000000"/>
                </a:solidFill>
                <a:ea typeface="Calibri" panose="020F0502020204030204" pitchFamily="34" charset="0"/>
                <a:cs typeface="Times New Roman" panose="02020603050405020304" pitchFamily="18" charset="0"/>
              </a:rPr>
              <a:t> </a:t>
            </a:r>
            <a:r>
              <a:rPr lang="en-US" dirty="0" err="1" smtClean="0">
                <a:solidFill>
                  <a:srgbClr val="000000"/>
                </a:solidFill>
                <a:ea typeface="Calibri" panose="020F0502020204030204" pitchFamily="34" charset="0"/>
                <a:cs typeface="Times New Roman" panose="02020603050405020304" pitchFamily="18" charset="0"/>
              </a:rPr>
              <a:t>menentukan</a:t>
            </a:r>
            <a:r>
              <a:rPr lang="en-US" dirty="0" smtClean="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nilai</a:t>
            </a:r>
            <a:r>
              <a:rPr lang="en-US" dirty="0">
                <a:solidFill>
                  <a:srgbClr val="000000"/>
                </a:solidFill>
                <a:ea typeface="Calibri" panose="020F0502020204030204" pitchFamily="34" charset="0"/>
                <a:cs typeface="Times New Roman" panose="02020603050405020304" pitchFamily="18" charset="0"/>
              </a:rPr>
              <a:t> Bit Error Rate (BER</a:t>
            </a:r>
            <a:r>
              <a:rPr lang="en-US" dirty="0" smtClean="0">
                <a:solidFill>
                  <a:srgbClr val="000000"/>
                </a:solidFill>
                <a:ea typeface="Calibri" panose="020F0502020204030204" pitchFamily="34" charset="0"/>
                <a:cs typeface="Times New Roman" panose="02020603050405020304" pitchFamily="18" charset="0"/>
              </a:rPr>
              <a:t>)</a:t>
            </a:r>
            <a:r>
              <a:rPr lang="id-ID" dirty="0" smtClean="0">
                <a:solidFill>
                  <a:srgbClr val="000000"/>
                </a:solidFill>
                <a:ea typeface="Calibri" panose="020F0502020204030204" pitchFamily="34" charset="0"/>
                <a:cs typeface="Times New Roman" panose="02020603050405020304" pitchFamily="18" charset="0"/>
              </a:rPr>
              <a:t> dan Q-faktor</a:t>
            </a:r>
            <a:endParaRPr lang="en-US" dirty="0"/>
          </a:p>
          <a:p>
            <a:pPr marL="342900" marR="449580" lvl="0" indent="-342900">
              <a:spcAft>
                <a:spcPts val="800"/>
              </a:spcAft>
              <a:buFont typeface="+mj-lt"/>
              <a:buAutoNum type="arabicPeriod"/>
            </a:pPr>
            <a:r>
              <a:rPr lang="en-US" dirty="0" err="1">
                <a:solidFill>
                  <a:srgbClr val="000000"/>
                </a:solidFill>
                <a:ea typeface="Calibri" panose="020F0502020204030204" pitchFamily="34" charset="0"/>
                <a:cs typeface="Times New Roman" panose="02020603050405020304" pitchFamily="18" charset="0"/>
              </a:rPr>
              <a:t>Dapat</a:t>
            </a:r>
            <a:r>
              <a:rPr lang="en-US" dirty="0">
                <a:solidFill>
                  <a:srgbClr val="000000"/>
                </a:solidFill>
                <a:ea typeface="Calibri" panose="020F0502020204030204" pitchFamily="34" charset="0"/>
                <a:cs typeface="Times New Roman" panose="02020603050405020304" pitchFamily="18" charset="0"/>
              </a:rPr>
              <a:t> </a:t>
            </a:r>
            <a:r>
              <a:rPr lang="en-US" dirty="0" err="1">
                <a:solidFill>
                  <a:srgbClr val="000000"/>
                </a:solidFill>
                <a:ea typeface="Calibri" panose="020F0502020204030204" pitchFamily="34" charset="0"/>
                <a:cs typeface="Times New Roman" panose="02020603050405020304" pitchFamily="18" charset="0"/>
              </a:rPr>
              <a:t>menentukan</a:t>
            </a:r>
            <a:r>
              <a:rPr lang="en-US" dirty="0">
                <a:solidFill>
                  <a:srgbClr val="000000"/>
                </a:solidFill>
                <a:ea typeface="Calibri" panose="020F0502020204030204" pitchFamily="34" charset="0"/>
                <a:cs typeface="Times New Roman" panose="02020603050405020304" pitchFamily="18" charset="0"/>
              </a:rPr>
              <a:t> </a:t>
            </a:r>
            <a:r>
              <a:rPr lang="en-US" i="1" dirty="0">
                <a:ea typeface="Calibri" panose="020F0502020204030204" pitchFamily="34" charset="0"/>
                <a:cs typeface="Times New Roman" panose="02020603050405020304" pitchFamily="18" charset="0"/>
              </a:rPr>
              <a:t>Power Link Budget </a:t>
            </a:r>
            <a:r>
              <a:rPr lang="en-US" dirty="0">
                <a:ea typeface="Calibri" panose="020F0502020204030204" pitchFamily="34" charset="0"/>
                <a:cs typeface="Times New Roman" panose="02020603050405020304" pitchFamily="18" charset="0"/>
              </a:rPr>
              <a:t>(PLB) yang </a:t>
            </a:r>
            <a:r>
              <a:rPr lang="en-US" dirty="0" err="1">
                <a:ea typeface="Calibri" panose="020F0502020204030204" pitchFamily="34" charset="0"/>
                <a:cs typeface="Times New Roman" panose="02020603050405020304" pitchFamily="18" charset="0"/>
              </a:rPr>
              <a:t>layak</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dengan</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tetap</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mempertimbangkan</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frekuensi</a:t>
            </a:r>
            <a:r>
              <a:rPr lang="en-US" dirty="0">
                <a:ea typeface="Calibri" panose="020F0502020204030204" pitchFamily="34" charset="0"/>
                <a:cs typeface="Times New Roman" panose="02020603050405020304" pitchFamily="18" charset="0"/>
              </a:rPr>
              <a:t> radio. </a:t>
            </a:r>
            <a:endParaRPr lang="en-US" dirty="0">
              <a:effectLst/>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name="Slide25">
    <p:spTree>
      <p:nvGrpSpPr>
        <p:cNvPr id="1" name=""/>
        <p:cNvGrpSpPr/>
        <p:nvPr/>
      </p:nvGrpSpPr>
      <p:grpSpPr>
        <a:xfrm>
          <a:off x="0" y="0"/>
          <a:ext cx="0" cy="0"/>
          <a:chOff x="0" y="0"/>
          <a:chExt cx="0" cy="0"/>
        </a:xfrm>
      </p:grpSpPr>
      <p:sp>
        <p:nvSpPr>
          <p:cNvPr id="4" name="Subtitle 7"/>
          <p:cNvSpPr txBox="1">
            <a:spLocks noGrp="1"/>
          </p:cNvSpPr>
          <p:nvPr>
            <p:ph type="subTitle" idx="1"/>
          </p:nvPr>
        </p:nvSpPr>
        <p:spPr>
          <a:xfrm>
            <a:off x="1825855" y="2836788"/>
            <a:ext cx="8532174" cy="1752603"/>
          </a:xfrm>
        </p:spPr>
        <p:txBody>
          <a:bodyPr anchorCtr="1"/>
          <a:lstStyle/>
          <a:p>
            <a:pPr lvl="0" algn="ctr"/>
            <a:r>
              <a:rPr lang="id-ID" sz="2800"/>
              <a:t>TERIMA KASIH</a:t>
            </a:r>
          </a:p>
        </p:txBody>
      </p:sp>
      <p:sp>
        <p:nvSpPr>
          <p:cNvPr id="5" name="Subtitle 2"/>
          <p:cNvSpPr txBox="1"/>
          <p:nvPr/>
        </p:nvSpPr>
        <p:spPr>
          <a:xfrm>
            <a:off x="1894097" y="3429000"/>
            <a:ext cx="8610365" cy="1096895"/>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400"/>
              </a:spcBef>
              <a:spcAft>
                <a:spcPts val="0"/>
              </a:spcAft>
              <a:buNone/>
              <a:tabLst/>
              <a:defRPr sz="1800" b="0" i="0" u="none" strike="noStrike" kern="0" cap="none" spc="0" baseline="0">
                <a:solidFill>
                  <a:srgbClr val="000000"/>
                </a:solidFill>
                <a:uFillTx/>
              </a:defRPr>
            </a:pPr>
            <a:r>
              <a:rPr lang="id-ID" sz="1600" b="0" i="0" u="none" strike="noStrike" kern="1200" cap="none" spc="0" baseline="0" dirty="0">
                <a:solidFill>
                  <a:srgbClr val="57576E"/>
                </a:solidFill>
                <a:uFillTx/>
                <a:latin typeface="Trebuchet MS" pitchFamily="34"/>
              </a:rPr>
              <a:t>Oleh :</a:t>
            </a:r>
          </a:p>
          <a:p>
            <a:pPr marL="0" marR="0" lvl="0" indent="0" algn="ctr" defTabSz="914400" rtl="0" fontAlgn="auto" hangingPunct="1">
              <a:lnSpc>
                <a:spcPct val="100000"/>
              </a:lnSpc>
              <a:spcBef>
                <a:spcPts val="600"/>
              </a:spcBef>
              <a:spcAft>
                <a:spcPts val="0"/>
              </a:spcAft>
              <a:buNone/>
              <a:tabLst/>
              <a:defRPr sz="1800" b="0" i="0" u="none" strike="noStrike" kern="0" cap="none" spc="0" baseline="0">
                <a:solidFill>
                  <a:srgbClr val="000000"/>
                </a:solidFill>
                <a:uFillTx/>
              </a:defRPr>
            </a:pPr>
            <a:r>
              <a:rPr lang="en-US" sz="1600" b="0" i="0" u="none" strike="noStrike" kern="1200" cap="none" spc="0" baseline="0" dirty="0" err="1" smtClean="0">
                <a:solidFill>
                  <a:srgbClr val="57576E"/>
                </a:solidFill>
                <a:uFillTx/>
                <a:latin typeface="Trebuchet MS" pitchFamily="34"/>
              </a:rPr>
              <a:t>Hadi</a:t>
            </a:r>
            <a:r>
              <a:rPr lang="en-US" sz="1600" b="0" i="0" u="none" strike="noStrike" kern="1200" cap="none" spc="0" dirty="0" smtClean="0">
                <a:solidFill>
                  <a:srgbClr val="57576E"/>
                </a:solidFill>
                <a:uFillTx/>
                <a:latin typeface="Trebuchet MS" pitchFamily="34"/>
              </a:rPr>
              <a:t> </a:t>
            </a:r>
            <a:r>
              <a:rPr lang="en-US" sz="1600" dirty="0" err="1">
                <a:solidFill>
                  <a:srgbClr val="57576E"/>
                </a:solidFill>
                <a:latin typeface="Trebuchet MS" pitchFamily="34"/>
              </a:rPr>
              <a:t>M</a:t>
            </a:r>
            <a:r>
              <a:rPr lang="en-US" sz="1600" b="0" i="0" u="none" strike="noStrike" kern="1200" cap="none" spc="0" dirty="0" err="1" smtClean="0">
                <a:solidFill>
                  <a:srgbClr val="57576E"/>
                </a:solidFill>
                <a:uFillTx/>
                <a:latin typeface="Trebuchet MS" pitchFamily="34"/>
              </a:rPr>
              <a:t>eiza</a:t>
            </a:r>
            <a:r>
              <a:rPr lang="en-US" sz="1600" b="0" i="0" u="none" strike="noStrike" kern="1200" cap="none" spc="0" dirty="0" smtClean="0">
                <a:solidFill>
                  <a:srgbClr val="57576E"/>
                </a:solidFill>
                <a:uFillTx/>
                <a:latin typeface="Trebuchet MS" pitchFamily="34"/>
              </a:rPr>
              <a:t> </a:t>
            </a:r>
            <a:r>
              <a:rPr lang="en-US" sz="1600" b="0" i="0" u="none" strike="noStrike" kern="1200" cap="none" spc="0" dirty="0" err="1" smtClean="0">
                <a:solidFill>
                  <a:srgbClr val="57576E"/>
                </a:solidFill>
                <a:uFillTx/>
                <a:latin typeface="Trebuchet MS" pitchFamily="34"/>
              </a:rPr>
              <a:t>Perdana</a:t>
            </a:r>
            <a:r>
              <a:rPr lang="en-US" sz="1600" b="0" i="0" u="none" strike="noStrike" kern="1200" cap="none" spc="0" dirty="0" smtClean="0">
                <a:solidFill>
                  <a:srgbClr val="57576E"/>
                </a:solidFill>
                <a:uFillTx/>
                <a:latin typeface="Trebuchet MS" pitchFamily="34"/>
              </a:rPr>
              <a:t> </a:t>
            </a:r>
            <a:r>
              <a:rPr lang="id-ID" sz="1600" b="0" i="0" u="none" strike="noStrike" kern="1200" cap="none" spc="0" baseline="0" dirty="0" smtClean="0">
                <a:solidFill>
                  <a:srgbClr val="57576E"/>
                </a:solidFill>
                <a:uFillTx/>
                <a:latin typeface="Trebuchet MS" pitchFamily="34"/>
              </a:rPr>
              <a:t>41419110046</a:t>
            </a:r>
            <a:endParaRPr lang="en-US" sz="2400" b="0" i="0" u="none" strike="noStrike" kern="1200" cap="none" spc="0" baseline="0" dirty="0">
              <a:solidFill>
                <a:srgbClr val="57576E"/>
              </a:solidFill>
              <a:uFillTx/>
              <a:latin typeface="Trebuchet MS" pitchFamily="34"/>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Oval 7"/>
          <p:cNvSpPr/>
          <p:nvPr/>
        </p:nvSpPr>
        <p:spPr>
          <a:xfrm>
            <a:off x="2484132" y="2209803"/>
            <a:ext cx="2284628" cy="228462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28575">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sp>
        <p:nvSpPr>
          <p:cNvPr id="3" name="Title 3"/>
          <p:cNvSpPr txBox="1">
            <a:spLocks noGrp="1"/>
          </p:cNvSpPr>
          <p:nvPr>
            <p:ph type="title"/>
          </p:nvPr>
        </p:nvSpPr>
        <p:spPr>
          <a:xfrm>
            <a:off x="1752438" y="2856814"/>
            <a:ext cx="3656173" cy="990596"/>
          </a:xfrm>
        </p:spPr>
        <p:txBody>
          <a:bodyPr anchorCtr="1"/>
          <a:lstStyle/>
          <a:p>
            <a:pPr lvl="0" algn="ctr"/>
            <a:r>
              <a:rPr lang="id-ID" sz="3200">
                <a:solidFill>
                  <a:srgbClr val="292934"/>
                </a:solidFill>
              </a:rPr>
              <a:t>OUTLINE</a:t>
            </a:r>
          </a:p>
        </p:txBody>
      </p:sp>
      <p:sp>
        <p:nvSpPr>
          <p:cNvPr id="4" name="Rounded Rectangle 9"/>
          <p:cNvSpPr/>
          <p:nvPr/>
        </p:nvSpPr>
        <p:spPr>
          <a:xfrm>
            <a:off x="5713408" y="914400"/>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sp>
        <p:nvSpPr>
          <p:cNvPr id="5" name="Subtitle 2"/>
          <p:cNvSpPr txBox="1"/>
          <p:nvPr/>
        </p:nvSpPr>
        <p:spPr>
          <a:xfrm>
            <a:off x="5789615" y="1004248"/>
            <a:ext cx="2952231" cy="367351"/>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700"/>
              </a:spcBef>
              <a:spcAft>
                <a:spcPts val="0"/>
              </a:spcAft>
              <a:buNone/>
              <a:tabLst/>
              <a:defRPr sz="1800" b="0" i="0" u="none" strike="noStrike" kern="0" cap="none" spc="0" baseline="0">
                <a:solidFill>
                  <a:srgbClr val="000000"/>
                </a:solidFill>
                <a:uFillTx/>
              </a:defRPr>
            </a:pPr>
            <a:r>
              <a:rPr lang="id-ID" sz="1800" b="0" i="0" u="none" strike="noStrike" kern="1200" cap="none" spc="0" baseline="0" dirty="0">
                <a:solidFill>
                  <a:srgbClr val="57576E"/>
                </a:solidFill>
                <a:uFillTx/>
                <a:latin typeface="Trebuchet MS" pitchFamily="34"/>
              </a:rPr>
              <a:t>Latar Belakang</a:t>
            </a:r>
            <a:endParaRPr lang="en-US" sz="2800" b="0" i="0" u="none" strike="noStrike" kern="1200" cap="none" spc="0" baseline="0" dirty="0">
              <a:solidFill>
                <a:srgbClr val="57576E"/>
              </a:solidFill>
              <a:uFillTx/>
              <a:latin typeface="Trebuchet MS" pitchFamily="34"/>
            </a:endParaRPr>
          </a:p>
        </p:txBody>
      </p:sp>
      <p:sp>
        <p:nvSpPr>
          <p:cNvPr id="6" name="Rounded Rectangle 12"/>
          <p:cNvSpPr/>
          <p:nvPr/>
        </p:nvSpPr>
        <p:spPr>
          <a:xfrm>
            <a:off x="5713408" y="1752603"/>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sp>
        <p:nvSpPr>
          <p:cNvPr id="8" name="Rounded Rectangle 14"/>
          <p:cNvSpPr/>
          <p:nvPr/>
        </p:nvSpPr>
        <p:spPr>
          <a:xfrm>
            <a:off x="5703139" y="2567798"/>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r>
              <a:rPr lang="id-ID" dirty="0" smtClean="0">
                <a:solidFill>
                  <a:srgbClr val="57576E"/>
                </a:solidFill>
                <a:latin typeface="Trebuchet MS" pitchFamily="34"/>
              </a:rPr>
              <a:t>Tujuan</a:t>
            </a:r>
            <a:endParaRPr lang="en-US" sz="2800" dirty="0">
              <a:solidFill>
                <a:srgbClr val="57576E"/>
              </a:solidFill>
              <a:latin typeface="Trebuchet MS" pitchFamily="34"/>
            </a:endParaRPr>
          </a:p>
        </p:txBody>
      </p:sp>
      <p:sp>
        <p:nvSpPr>
          <p:cNvPr id="9" name="Subtitle 2"/>
          <p:cNvSpPr txBox="1"/>
          <p:nvPr/>
        </p:nvSpPr>
        <p:spPr>
          <a:xfrm>
            <a:off x="5837492" y="1826675"/>
            <a:ext cx="2952231" cy="367351"/>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700"/>
              </a:spcBef>
              <a:spcAft>
                <a:spcPts val="0"/>
              </a:spcAft>
              <a:buNone/>
              <a:tabLst/>
              <a:defRPr sz="1800" b="0" i="0" u="none" strike="noStrike" kern="0" cap="none" spc="0" baseline="0">
                <a:solidFill>
                  <a:srgbClr val="000000"/>
                </a:solidFill>
                <a:uFillTx/>
              </a:defRPr>
            </a:pPr>
            <a:r>
              <a:rPr lang="en-US" dirty="0" err="1" smtClean="0">
                <a:solidFill>
                  <a:srgbClr val="57576E"/>
                </a:solidFill>
                <a:latin typeface="Trebuchet MS" pitchFamily="34"/>
              </a:rPr>
              <a:t>Rumusan</a:t>
            </a:r>
            <a:r>
              <a:rPr lang="en-US" dirty="0" smtClean="0">
                <a:solidFill>
                  <a:srgbClr val="57576E"/>
                </a:solidFill>
                <a:latin typeface="Trebuchet MS" pitchFamily="34"/>
              </a:rPr>
              <a:t> </a:t>
            </a:r>
            <a:r>
              <a:rPr lang="en-US" dirty="0" err="1">
                <a:solidFill>
                  <a:srgbClr val="57576E"/>
                </a:solidFill>
                <a:latin typeface="Trebuchet MS" pitchFamily="34"/>
              </a:rPr>
              <a:t>M</a:t>
            </a:r>
            <a:r>
              <a:rPr lang="en-US" dirty="0" err="1" smtClean="0">
                <a:solidFill>
                  <a:srgbClr val="57576E"/>
                </a:solidFill>
                <a:latin typeface="Trebuchet MS" pitchFamily="34"/>
              </a:rPr>
              <a:t>asalah</a:t>
            </a:r>
            <a:endParaRPr lang="en-US" sz="2800" b="0" i="0" u="none" strike="noStrike" kern="1200" cap="none" spc="0" baseline="0" dirty="0">
              <a:solidFill>
                <a:srgbClr val="57576E"/>
              </a:solidFill>
              <a:uFillTx/>
              <a:latin typeface="Trebuchet MS" pitchFamily="34"/>
            </a:endParaRPr>
          </a:p>
        </p:txBody>
      </p:sp>
      <p:sp>
        <p:nvSpPr>
          <p:cNvPr id="10" name="Rounded Rectangle 17"/>
          <p:cNvSpPr/>
          <p:nvPr/>
        </p:nvSpPr>
        <p:spPr>
          <a:xfrm>
            <a:off x="5713408" y="3429000"/>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sp>
        <p:nvSpPr>
          <p:cNvPr id="11" name="Subtitle 2"/>
          <p:cNvSpPr txBox="1"/>
          <p:nvPr/>
        </p:nvSpPr>
        <p:spPr>
          <a:xfrm>
            <a:off x="5761290" y="3563778"/>
            <a:ext cx="2952231" cy="367351"/>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700"/>
              </a:spcBef>
              <a:spcAft>
                <a:spcPts val="0"/>
              </a:spcAft>
              <a:buNone/>
              <a:tabLst/>
              <a:defRPr sz="1800" b="0" i="0" u="none" strike="noStrike" kern="0" cap="none" spc="0" baseline="0">
                <a:solidFill>
                  <a:srgbClr val="000000"/>
                </a:solidFill>
                <a:uFillTx/>
              </a:defRPr>
            </a:pPr>
            <a:r>
              <a:rPr lang="en-US" dirty="0" err="1" smtClean="0">
                <a:solidFill>
                  <a:srgbClr val="57576E"/>
                </a:solidFill>
                <a:latin typeface="Trebuchet MS" pitchFamily="34"/>
              </a:rPr>
              <a:t>Batasan</a:t>
            </a:r>
            <a:r>
              <a:rPr lang="en-US" dirty="0" smtClean="0">
                <a:solidFill>
                  <a:srgbClr val="57576E"/>
                </a:solidFill>
                <a:latin typeface="Trebuchet MS" pitchFamily="34"/>
              </a:rPr>
              <a:t> </a:t>
            </a:r>
            <a:r>
              <a:rPr lang="en-US" dirty="0" err="1" smtClean="0">
                <a:solidFill>
                  <a:srgbClr val="57576E"/>
                </a:solidFill>
                <a:latin typeface="Trebuchet MS" pitchFamily="34"/>
              </a:rPr>
              <a:t>Masalah</a:t>
            </a:r>
            <a:endParaRPr lang="en-US" sz="2800" b="0" i="0" u="none" strike="noStrike" kern="1200" cap="none" spc="0" baseline="0" dirty="0">
              <a:solidFill>
                <a:srgbClr val="57576E"/>
              </a:solidFill>
              <a:uFillTx/>
              <a:latin typeface="Trebuchet MS" pitchFamily="34"/>
            </a:endParaRPr>
          </a:p>
        </p:txBody>
      </p:sp>
      <p:sp>
        <p:nvSpPr>
          <p:cNvPr id="12" name="Rounded Rectangle 19"/>
          <p:cNvSpPr/>
          <p:nvPr/>
        </p:nvSpPr>
        <p:spPr>
          <a:xfrm>
            <a:off x="5730352" y="4267203"/>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sp>
        <p:nvSpPr>
          <p:cNvPr id="13" name="Subtitle 2"/>
          <p:cNvSpPr txBox="1"/>
          <p:nvPr/>
        </p:nvSpPr>
        <p:spPr>
          <a:xfrm>
            <a:off x="5806549" y="4357051"/>
            <a:ext cx="2952231" cy="367351"/>
          </a:xfrm>
          <a:prstGeom prst="rect">
            <a:avLst/>
          </a:prstGeom>
          <a:noFill/>
          <a:ln>
            <a:noFill/>
          </a:ln>
        </p:spPr>
        <p:txBody>
          <a:bodyPr vert="horz" wrap="square" lIns="91440" tIns="45720" rIns="91440" bIns="45720" anchor="t" anchorCtr="1" compatLnSpc="1"/>
          <a:lstStyle/>
          <a:p>
            <a:pPr lvl="0" algn="ctr">
              <a:spcBef>
                <a:spcPts val="700"/>
              </a:spcBef>
              <a:defRPr sz="1800" b="0" i="0" u="none" strike="noStrike" kern="0" cap="none" spc="0" baseline="0">
                <a:solidFill>
                  <a:srgbClr val="000000"/>
                </a:solidFill>
                <a:uFillTx/>
              </a:defRPr>
            </a:pPr>
            <a:r>
              <a:rPr lang="id-ID" dirty="0">
                <a:latin typeface="Trebuchet MS" panose="020B0603020202020204" pitchFamily="34" charset="0"/>
                <a:cs typeface="Times New Roman" panose="02020603050405020304" pitchFamily="18" charset="0"/>
              </a:rPr>
              <a:t>Studi literatur</a:t>
            </a:r>
            <a:endParaRPr lang="en-US" sz="2800" u="none" strike="noStrike" kern="1200" cap="none" spc="0" baseline="0" dirty="0">
              <a:solidFill>
                <a:srgbClr val="57576E"/>
              </a:solidFill>
              <a:uFillTx/>
              <a:latin typeface="Trebuchet MS" panose="020B0603020202020204" pitchFamily="34" charset="0"/>
              <a:cs typeface="Times New Roman" panose="02020603050405020304" pitchFamily="18" charset="0"/>
            </a:endParaRPr>
          </a:p>
        </p:txBody>
      </p:sp>
      <p:sp>
        <p:nvSpPr>
          <p:cNvPr id="14" name="Rounded Rectangle 21"/>
          <p:cNvSpPr/>
          <p:nvPr/>
        </p:nvSpPr>
        <p:spPr>
          <a:xfrm>
            <a:off x="5741727" y="5105396"/>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cxnSp>
        <p:nvCxnSpPr>
          <p:cNvPr id="16" name="Straight Connector 30"/>
          <p:cNvCxnSpPr/>
          <p:nvPr/>
        </p:nvCxnSpPr>
        <p:spPr>
          <a:xfrm>
            <a:off x="5103815" y="1219196"/>
            <a:ext cx="0" cy="4963755"/>
          </a:xfrm>
          <a:prstGeom prst="straightConnector1">
            <a:avLst/>
          </a:prstGeom>
          <a:noFill/>
          <a:ln w="19046">
            <a:solidFill>
              <a:srgbClr val="93A299"/>
            </a:solidFill>
            <a:prstDash val="solid"/>
          </a:ln>
        </p:spPr>
      </p:cxnSp>
      <p:cxnSp>
        <p:nvCxnSpPr>
          <p:cNvPr id="17" name="Straight Arrow Connector 43"/>
          <p:cNvCxnSpPr/>
          <p:nvPr/>
        </p:nvCxnSpPr>
        <p:spPr>
          <a:xfrm>
            <a:off x="5103815" y="1219196"/>
            <a:ext cx="457200" cy="0"/>
          </a:xfrm>
          <a:prstGeom prst="straightConnector1">
            <a:avLst/>
          </a:prstGeom>
          <a:noFill/>
          <a:ln w="26426">
            <a:solidFill>
              <a:srgbClr val="808DA0"/>
            </a:solidFill>
            <a:prstDash val="solid"/>
            <a:tailEnd type="arrow"/>
          </a:ln>
        </p:spPr>
      </p:cxnSp>
      <p:cxnSp>
        <p:nvCxnSpPr>
          <p:cNvPr id="18" name="Straight Arrow Connector 45"/>
          <p:cNvCxnSpPr/>
          <p:nvPr/>
        </p:nvCxnSpPr>
        <p:spPr>
          <a:xfrm>
            <a:off x="5103815" y="2057400"/>
            <a:ext cx="457200" cy="0"/>
          </a:xfrm>
          <a:prstGeom prst="straightConnector1">
            <a:avLst/>
          </a:prstGeom>
          <a:noFill/>
          <a:ln w="26426">
            <a:solidFill>
              <a:srgbClr val="808DA0"/>
            </a:solidFill>
            <a:prstDash val="solid"/>
            <a:tailEnd type="arrow"/>
          </a:ln>
        </p:spPr>
      </p:cxnSp>
      <p:cxnSp>
        <p:nvCxnSpPr>
          <p:cNvPr id="19" name="Straight Arrow Connector 46"/>
          <p:cNvCxnSpPr/>
          <p:nvPr/>
        </p:nvCxnSpPr>
        <p:spPr>
          <a:xfrm>
            <a:off x="5103815" y="2895603"/>
            <a:ext cx="457200" cy="0"/>
          </a:xfrm>
          <a:prstGeom prst="straightConnector1">
            <a:avLst/>
          </a:prstGeom>
          <a:noFill/>
          <a:ln w="26426">
            <a:solidFill>
              <a:srgbClr val="808DA0"/>
            </a:solidFill>
            <a:prstDash val="solid"/>
            <a:tailEnd type="arrow"/>
          </a:ln>
        </p:spPr>
      </p:cxnSp>
      <p:cxnSp>
        <p:nvCxnSpPr>
          <p:cNvPr id="20" name="Straight Arrow Connector 47"/>
          <p:cNvCxnSpPr/>
          <p:nvPr/>
        </p:nvCxnSpPr>
        <p:spPr>
          <a:xfrm>
            <a:off x="5103815" y="3746497"/>
            <a:ext cx="457200" cy="0"/>
          </a:xfrm>
          <a:prstGeom prst="straightConnector1">
            <a:avLst/>
          </a:prstGeom>
          <a:noFill/>
          <a:ln w="26426">
            <a:solidFill>
              <a:srgbClr val="808DA0"/>
            </a:solidFill>
            <a:prstDash val="solid"/>
            <a:tailEnd type="arrow"/>
          </a:ln>
        </p:spPr>
      </p:cxnSp>
      <p:cxnSp>
        <p:nvCxnSpPr>
          <p:cNvPr id="21" name="Straight Arrow Connector 48"/>
          <p:cNvCxnSpPr/>
          <p:nvPr/>
        </p:nvCxnSpPr>
        <p:spPr>
          <a:xfrm>
            <a:off x="5103815" y="4572000"/>
            <a:ext cx="457200" cy="0"/>
          </a:xfrm>
          <a:prstGeom prst="straightConnector1">
            <a:avLst/>
          </a:prstGeom>
          <a:noFill/>
          <a:ln w="26426">
            <a:solidFill>
              <a:srgbClr val="808DA0"/>
            </a:solidFill>
            <a:prstDash val="solid"/>
            <a:tailEnd type="arrow"/>
          </a:ln>
        </p:spPr>
      </p:cxnSp>
      <p:cxnSp>
        <p:nvCxnSpPr>
          <p:cNvPr id="22" name="Straight Arrow Connector 49"/>
          <p:cNvCxnSpPr/>
          <p:nvPr/>
        </p:nvCxnSpPr>
        <p:spPr>
          <a:xfrm>
            <a:off x="5103815" y="5410203"/>
            <a:ext cx="457200" cy="0"/>
          </a:xfrm>
          <a:prstGeom prst="straightConnector1">
            <a:avLst/>
          </a:prstGeom>
          <a:noFill/>
          <a:ln w="26426">
            <a:solidFill>
              <a:srgbClr val="808DA0"/>
            </a:solidFill>
            <a:prstDash val="solid"/>
            <a:tailEnd type="arrow"/>
          </a:ln>
        </p:spPr>
      </p:cxnSp>
      <p:sp>
        <p:nvSpPr>
          <p:cNvPr id="24" name="Rounded Rectangle 21"/>
          <p:cNvSpPr/>
          <p:nvPr/>
        </p:nvSpPr>
        <p:spPr>
          <a:xfrm>
            <a:off x="5730352" y="5878150"/>
            <a:ext cx="3047996" cy="60960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6426">
            <a:solidFill>
              <a:srgbClr val="808DA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292934"/>
              </a:solidFill>
              <a:uFillTx/>
              <a:latin typeface="Arial"/>
            </a:endParaRPr>
          </a:p>
        </p:txBody>
      </p:sp>
      <p:cxnSp>
        <p:nvCxnSpPr>
          <p:cNvPr id="26" name="Straight Arrow Connector 49"/>
          <p:cNvCxnSpPr/>
          <p:nvPr/>
        </p:nvCxnSpPr>
        <p:spPr>
          <a:xfrm>
            <a:off x="5103815" y="6182951"/>
            <a:ext cx="457200" cy="0"/>
          </a:xfrm>
          <a:prstGeom prst="straightConnector1">
            <a:avLst/>
          </a:prstGeom>
          <a:noFill/>
          <a:ln w="26426">
            <a:solidFill>
              <a:srgbClr val="808DA0"/>
            </a:solidFill>
            <a:prstDash val="solid"/>
            <a:tailEnd type="arrow"/>
          </a:ln>
        </p:spPr>
      </p:cxnSp>
      <p:sp>
        <p:nvSpPr>
          <p:cNvPr id="27" name="Subtitle 2"/>
          <p:cNvSpPr txBox="1"/>
          <p:nvPr/>
        </p:nvSpPr>
        <p:spPr>
          <a:xfrm>
            <a:off x="5817924" y="5195245"/>
            <a:ext cx="2952231" cy="367351"/>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700"/>
              </a:spcBef>
              <a:spcAft>
                <a:spcPts val="0"/>
              </a:spcAft>
              <a:buNone/>
              <a:tabLst/>
              <a:defRPr sz="1800" b="0" i="0" u="none" strike="noStrike" kern="0" cap="none" spc="0" baseline="0">
                <a:solidFill>
                  <a:srgbClr val="000000"/>
                </a:solidFill>
                <a:uFillTx/>
              </a:defRPr>
            </a:pPr>
            <a:r>
              <a:rPr lang="en-US" dirty="0" err="1" smtClean="0">
                <a:solidFill>
                  <a:srgbClr val="57576E"/>
                </a:solidFill>
                <a:latin typeface="Trebuchet MS" pitchFamily="34"/>
              </a:rPr>
              <a:t>Pemodelan</a:t>
            </a:r>
            <a:r>
              <a:rPr lang="en-US" dirty="0" smtClean="0">
                <a:solidFill>
                  <a:srgbClr val="57576E"/>
                </a:solidFill>
                <a:latin typeface="Trebuchet MS" pitchFamily="34"/>
              </a:rPr>
              <a:t> </a:t>
            </a:r>
            <a:r>
              <a:rPr lang="en-US" dirty="0" err="1" smtClean="0">
                <a:solidFill>
                  <a:srgbClr val="57576E"/>
                </a:solidFill>
                <a:latin typeface="Trebuchet MS" pitchFamily="34"/>
              </a:rPr>
              <a:t>Sistem</a:t>
            </a:r>
            <a:endParaRPr lang="en-US" sz="2800" b="0" i="0" u="none" strike="noStrike" kern="1200" cap="none" spc="0" baseline="0" dirty="0">
              <a:solidFill>
                <a:srgbClr val="57576E"/>
              </a:solidFill>
              <a:uFillTx/>
              <a:latin typeface="Trebuchet MS" pitchFamily="34"/>
            </a:endParaRPr>
          </a:p>
        </p:txBody>
      </p:sp>
      <p:sp>
        <p:nvSpPr>
          <p:cNvPr id="28" name="Subtitle 2"/>
          <p:cNvSpPr txBox="1"/>
          <p:nvPr/>
        </p:nvSpPr>
        <p:spPr>
          <a:xfrm>
            <a:off x="5841691" y="5943589"/>
            <a:ext cx="2952231" cy="367351"/>
          </a:xfrm>
          <a:prstGeom prst="rect">
            <a:avLst/>
          </a:prstGeom>
          <a:noFill/>
          <a:ln>
            <a:noFill/>
          </a:ln>
        </p:spPr>
        <p:txBody>
          <a:bodyPr vert="horz" wrap="square" lIns="91440" tIns="45720" rIns="91440" bIns="45720" anchor="t" anchorCtr="1" compatLnSpc="1"/>
          <a:lstStyle/>
          <a:p>
            <a:pPr marL="0" marR="0" lvl="0" indent="0" algn="ctr" defTabSz="914400" rtl="0" fontAlgn="auto" hangingPunct="1">
              <a:lnSpc>
                <a:spcPct val="100000"/>
              </a:lnSpc>
              <a:spcBef>
                <a:spcPts val="700"/>
              </a:spcBef>
              <a:spcAft>
                <a:spcPts val="0"/>
              </a:spcAft>
              <a:buNone/>
              <a:tabLst/>
              <a:defRPr sz="1800" b="0" i="0" u="none" strike="noStrike" kern="0" cap="none" spc="0" baseline="0">
                <a:solidFill>
                  <a:srgbClr val="000000"/>
                </a:solidFill>
                <a:uFillTx/>
              </a:defRPr>
            </a:pPr>
            <a:r>
              <a:rPr lang="id-ID" sz="1800" b="0" i="0" u="none" strike="noStrike" kern="1200" cap="none" spc="0" baseline="0" dirty="0">
                <a:solidFill>
                  <a:srgbClr val="57576E"/>
                </a:solidFill>
                <a:uFillTx/>
                <a:latin typeface="Trebuchet MS" pitchFamily="34"/>
              </a:rPr>
              <a:t>Hasil yang diharapkan</a:t>
            </a:r>
            <a:endParaRPr lang="en-US" sz="2800" b="0" i="0" u="none" strike="noStrike" kern="1200" cap="none" spc="0" baseline="0" dirty="0">
              <a:solidFill>
                <a:srgbClr val="57576E"/>
              </a:solidFill>
              <a:uFillTx/>
              <a:latin typeface="Trebuchet MS" pitchFamily="34"/>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23">
    <p:spTree>
      <p:nvGrpSpPr>
        <p:cNvPr id="1" name=""/>
        <p:cNvGrpSpPr/>
        <p:nvPr/>
      </p:nvGrpSpPr>
      <p:grpSpPr>
        <a:xfrm>
          <a:off x="0" y="0"/>
          <a:ext cx="0" cy="0"/>
          <a:chOff x="0" y="0"/>
          <a:chExt cx="0" cy="0"/>
        </a:xfrm>
      </p:grpSpPr>
      <p:sp>
        <p:nvSpPr>
          <p:cNvPr id="2" name="Title 1"/>
          <p:cNvSpPr txBox="1">
            <a:spLocks noGrp="1"/>
          </p:cNvSpPr>
          <p:nvPr>
            <p:ph type="title"/>
          </p:nvPr>
        </p:nvSpPr>
        <p:spPr>
          <a:xfrm>
            <a:off x="3732215" y="761996"/>
            <a:ext cx="4267203" cy="990596"/>
          </a:xfrm>
        </p:spPr>
        <p:txBody>
          <a:bodyPr/>
          <a:lstStyle/>
          <a:p>
            <a:pPr lvl="0" algn="ctr"/>
            <a:r>
              <a:rPr lang="id-ID" sz="3600" dirty="0">
                <a:solidFill>
                  <a:srgbClr val="A6A6A6"/>
                </a:solidFill>
              </a:rPr>
              <a:t>LATAR BELAKANG </a:t>
            </a:r>
          </a:p>
        </p:txBody>
      </p:sp>
      <p:cxnSp>
        <p:nvCxnSpPr>
          <p:cNvPr id="3" name="Straight Connector 4"/>
          <p:cNvCxnSpPr/>
          <p:nvPr/>
        </p:nvCxnSpPr>
        <p:spPr>
          <a:xfrm flipH="1">
            <a:off x="1370008" y="1600200"/>
            <a:ext cx="9296403" cy="0"/>
          </a:xfrm>
          <a:prstGeom prst="straightConnector1">
            <a:avLst/>
          </a:prstGeom>
          <a:noFill/>
          <a:ln w="28575">
            <a:solidFill>
              <a:srgbClr val="79463D"/>
            </a:solidFill>
            <a:prstDash val="solid"/>
          </a:ln>
        </p:spPr>
      </p:cxnSp>
      <p:sp>
        <p:nvSpPr>
          <p:cNvPr id="8" name="Rectangle 7"/>
          <p:cNvSpPr/>
          <p:nvPr/>
        </p:nvSpPr>
        <p:spPr>
          <a:xfrm>
            <a:off x="1293807" y="1756450"/>
            <a:ext cx="9448804" cy="4939814"/>
          </a:xfrm>
          <a:prstGeom prst="rect">
            <a:avLst/>
          </a:prstGeom>
        </p:spPr>
        <p:txBody>
          <a:bodyPr wrap="square">
            <a:spAutoFit/>
          </a:bodyPr>
          <a:lstStyle/>
          <a:p>
            <a:pPr indent="356870" algn="just">
              <a:lnSpc>
                <a:spcPct val="150000"/>
              </a:lnSpc>
            </a:pPr>
            <a:r>
              <a:rPr lang="id-ID" sz="1400" dirty="0">
                <a:latin typeface="Times New Roman" panose="02020603050405020304" pitchFamily="18" charset="0"/>
                <a:cs typeface="Times New Roman" panose="02020603050405020304" pitchFamily="18" charset="0"/>
              </a:rPr>
              <a:t>Kebutuhan akan komunikasi semakin meningkat dan layanan komunikasi sudah menjadi kebutuhan dasar bagi masyarakat di berbagai bidang </a:t>
            </a:r>
            <a:r>
              <a:rPr lang="id-ID" sz="1400" dirty="0" smtClean="0">
                <a:latin typeface="Times New Roman" panose="02020603050405020304" pitchFamily="18" charset="0"/>
                <a:cs typeface="Times New Roman" panose="02020603050405020304" pitchFamily="18" charset="0"/>
              </a:rPr>
              <a:t>kehidupan. </a:t>
            </a:r>
            <a:r>
              <a:rPr lang="en-US" sz="1400" dirty="0" err="1" smtClean="0">
                <a:latin typeface="Times New Roman" panose="02020603050405020304" pitchFamily="18" charset="0"/>
                <a:cs typeface="Times New Roman" panose="02020603050405020304" pitchFamily="18" charset="0"/>
              </a:rPr>
              <a:t>Maka</a:t>
            </a:r>
            <a:r>
              <a:rPr lang="en-US" sz="1400" dirty="0" smtClean="0">
                <a:latin typeface="Times New Roman" panose="02020603050405020304" pitchFamily="18" charset="0"/>
                <a:cs typeface="Times New Roman" panose="02020603050405020304" pitchFamily="18" charset="0"/>
              </a:rPr>
              <a:t> </a:t>
            </a:r>
            <a:r>
              <a:rPr lang="id-ID" sz="1400" dirty="0">
                <a:latin typeface="Times New Roman" panose="02020603050405020304" pitchFamily="18" charset="0"/>
                <a:cs typeface="Times New Roman" panose="02020603050405020304" pitchFamily="18" charset="0"/>
              </a:rPr>
              <a:t>diperlukan jaringan yang andal yang dapat menyediakan jaringan dengan </a:t>
            </a:r>
            <a:r>
              <a:rPr lang="id-ID" sz="1400" i="1" dirty="0">
                <a:latin typeface="Times New Roman" panose="02020603050405020304" pitchFamily="18" charset="0"/>
                <a:cs typeface="Times New Roman" panose="02020603050405020304" pitchFamily="18" charset="0"/>
              </a:rPr>
              <a:t>bandwidth</a:t>
            </a:r>
            <a:r>
              <a:rPr lang="id-ID" sz="1400" dirty="0">
                <a:latin typeface="Times New Roman" panose="02020603050405020304" pitchFamily="18" charset="0"/>
                <a:cs typeface="Times New Roman" panose="02020603050405020304" pitchFamily="18" charset="0"/>
              </a:rPr>
              <a:t> dan kapasitas yang besar dalam rangka memenuhi kebutuhan </a:t>
            </a:r>
            <a:r>
              <a:rPr lang="id-ID" sz="1400" dirty="0" smtClean="0">
                <a:latin typeface="Times New Roman" panose="02020603050405020304" pitchFamily="18" charset="0"/>
                <a:cs typeface="Times New Roman" panose="02020603050405020304" pitchFamily="18" charset="0"/>
              </a:rPr>
              <a:t>pengguna</a:t>
            </a:r>
            <a:r>
              <a:rPr lang="id-ID" sz="1400" dirty="0" smtClean="0">
                <a:latin typeface="Times New Roman" panose="02020603050405020304" pitchFamily="18" charset="0"/>
                <a:ea typeface="Calibri" panose="020F0502020204030204" pitchFamily="34" charset="0"/>
                <a:cs typeface="Times New Roman" panose="02020603050405020304" pitchFamily="18" charset="0"/>
              </a:rPr>
              <a:t>.</a:t>
            </a:r>
            <a:r>
              <a:rPr lang="id-ID" sz="1400" i="1" dirty="0">
                <a:latin typeface="Times New Roman" panose="02020603050405020304" pitchFamily="18" charset="0"/>
                <a:cs typeface="Times New Roman" panose="02020603050405020304" pitchFamily="18" charset="0"/>
              </a:rPr>
              <a:t> </a:t>
            </a:r>
            <a:r>
              <a:rPr lang="id-ID" sz="1400" i="1" dirty="0" smtClean="0">
                <a:solidFill>
                  <a:srgbClr val="FF0000"/>
                </a:solidFill>
                <a:latin typeface="Times New Roman" panose="02020603050405020304" pitchFamily="18" charset="0"/>
                <a:cs typeface="Times New Roman" panose="02020603050405020304" pitchFamily="18" charset="0"/>
              </a:rPr>
              <a:t>Radio </a:t>
            </a:r>
            <a:r>
              <a:rPr lang="id-ID" sz="1400" i="1" dirty="0">
                <a:solidFill>
                  <a:srgbClr val="FF0000"/>
                </a:solidFill>
                <a:latin typeface="Times New Roman" panose="02020603050405020304" pitchFamily="18" charset="0"/>
                <a:cs typeface="Times New Roman" panose="02020603050405020304" pitchFamily="18" charset="0"/>
              </a:rPr>
              <a:t>Over Fiber</a:t>
            </a:r>
            <a:r>
              <a:rPr lang="id-ID" sz="1400" dirty="0">
                <a:solidFill>
                  <a:srgbClr val="FF0000"/>
                </a:solidFill>
                <a:latin typeface="Times New Roman" panose="02020603050405020304" pitchFamily="18" charset="0"/>
                <a:cs typeface="Times New Roman" panose="02020603050405020304" pitchFamily="18" charset="0"/>
              </a:rPr>
              <a:t> </a:t>
            </a:r>
            <a:r>
              <a:rPr lang="id-ID" sz="1400" dirty="0">
                <a:latin typeface="Times New Roman" panose="02020603050405020304" pitchFamily="18" charset="0"/>
                <a:cs typeface="Times New Roman" panose="02020603050405020304" pitchFamily="18" charset="0"/>
              </a:rPr>
              <a:t>merupakan teknologi yang menggabungkan jaringan akses </a:t>
            </a:r>
            <a:r>
              <a:rPr lang="id-ID" sz="1400" i="1" dirty="0">
                <a:latin typeface="Times New Roman" panose="02020603050405020304" pitchFamily="18" charset="0"/>
                <a:cs typeface="Times New Roman" panose="02020603050405020304" pitchFamily="18" charset="0"/>
              </a:rPr>
              <a:t>fiber</a:t>
            </a:r>
            <a:r>
              <a:rPr lang="id-ID" sz="1400" dirty="0">
                <a:latin typeface="Times New Roman" panose="02020603050405020304" pitchFamily="18" charset="0"/>
                <a:cs typeface="Times New Roman" panose="02020603050405020304" pitchFamily="18" charset="0"/>
              </a:rPr>
              <a:t> dengan sistem wireless dimana ROF menggunakan kabel serat optik sebagai media perantara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untuk</a:t>
            </a:r>
            <a:r>
              <a:rPr lang="en-US" sz="1400" dirty="0">
                <a:latin typeface="Times New Roman" panose="02020603050405020304" pitchFamily="18" charset="0"/>
                <a:cs typeface="Times New Roman" panose="02020603050405020304" pitchFamily="18" charset="0"/>
              </a:rPr>
              <a:t> mem</a:t>
            </a:r>
            <a:r>
              <a:rPr lang="id-ID" sz="1400" dirty="0">
                <a:latin typeface="Times New Roman" panose="02020603050405020304" pitchFamily="18" charset="0"/>
                <a:cs typeface="Times New Roman" panose="02020603050405020304" pitchFamily="18" charset="0"/>
              </a:rPr>
              <a:t>peroleh kecepatan transmisi yang lebih besar dibandingkan ketika dilakukan transmisi secara langsung </a:t>
            </a:r>
            <a:r>
              <a:rPr lang="en-US" sz="1400" dirty="0">
                <a:latin typeface="Times New Roman" panose="02020603050405020304" pitchFamily="18" charset="0"/>
                <a:cs typeface="Times New Roman" panose="02020603050405020304" pitchFamily="18" charset="0"/>
              </a:rPr>
              <a:t>(Ajay </a:t>
            </a:r>
            <a:r>
              <a:rPr lang="en-US" sz="1400" dirty="0" err="1">
                <a:latin typeface="Times New Roman" panose="02020603050405020304" pitchFamily="18" charset="0"/>
                <a:cs typeface="Times New Roman" panose="02020603050405020304" pitchFamily="18" charset="0"/>
              </a:rPr>
              <a:t>Kumay</a:t>
            </a:r>
            <a:r>
              <a:rPr lang="en-US" sz="1400" dirty="0">
                <a:latin typeface="Times New Roman" panose="02020603050405020304" pitchFamily="18" charset="0"/>
                <a:cs typeface="Times New Roman" panose="02020603050405020304" pitchFamily="18" charset="0"/>
              </a:rPr>
              <a:t> Vyas, </a:t>
            </a:r>
            <a:r>
              <a:rPr lang="en-US" sz="1400" dirty="0" err="1">
                <a:latin typeface="Times New Roman" panose="02020603050405020304" pitchFamily="18" charset="0"/>
                <a:cs typeface="Times New Roman" panose="02020603050405020304" pitchFamily="18" charset="0"/>
              </a:rPr>
              <a:t>Dr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Navneet</a:t>
            </a:r>
            <a:r>
              <a:rPr lang="en-US" sz="1400" dirty="0">
                <a:latin typeface="Times New Roman" panose="02020603050405020304" pitchFamily="18" charset="0"/>
                <a:cs typeface="Times New Roman" panose="02020603050405020304" pitchFamily="18" charset="0"/>
              </a:rPr>
              <a:t> Agrawal, 2012)</a:t>
            </a:r>
            <a:r>
              <a:rPr lang="id-ID" sz="1400" dirty="0" smtClean="0">
                <a:latin typeface="Times New Roman" panose="02020603050405020304" pitchFamily="18" charset="0"/>
                <a:cs typeface="Times New Roman" panose="02020603050405020304" pitchFamily="18" charset="0"/>
              </a:rPr>
              <a:t>.</a:t>
            </a:r>
          </a:p>
          <a:p>
            <a:pPr indent="356870" algn="just">
              <a:lnSpc>
                <a:spcPct val="150000"/>
              </a:lnSpc>
            </a:pPr>
            <a:r>
              <a:rPr lang="id-ID" sz="1400" dirty="0" smtClean="0">
                <a:latin typeface="Times New Roman" panose="02020603050405020304" pitchFamily="18" charset="0"/>
                <a:cs typeface="Times New Roman" panose="02020603050405020304" pitchFamily="18" charset="0"/>
              </a:rPr>
              <a:t>teknik </a:t>
            </a:r>
            <a:r>
              <a:rPr lang="id-ID" sz="1400" i="1" dirty="0" smtClean="0">
                <a:solidFill>
                  <a:srgbClr val="FF0000"/>
                </a:solidFill>
                <a:latin typeface="Times New Roman" panose="02020603050405020304" pitchFamily="18" charset="0"/>
                <a:cs typeface="Times New Roman" panose="02020603050405020304" pitchFamily="18" charset="0"/>
              </a:rPr>
              <a:t>Wavelength Division Multiplexing</a:t>
            </a:r>
            <a:r>
              <a:rPr lang="id-ID" sz="1400" dirty="0" smtClean="0">
                <a:solidFill>
                  <a:srgbClr val="FF0000"/>
                </a:solidFill>
                <a:latin typeface="Times New Roman" panose="02020603050405020304" pitchFamily="18" charset="0"/>
                <a:cs typeface="Times New Roman" panose="02020603050405020304" pitchFamily="18" charset="0"/>
              </a:rPr>
              <a:t> (WDM),</a:t>
            </a:r>
            <a:r>
              <a:rPr lang="id-ID" sz="1400" dirty="0" smtClean="0">
                <a:latin typeface="Times New Roman" panose="02020603050405020304" pitchFamily="18" charset="0"/>
                <a:cs typeface="Times New Roman" panose="02020603050405020304" pitchFamily="18" charset="0"/>
              </a:rPr>
              <a:t> merupakan teknologi yang menggabungkan beberapa panjang gelombang untuk dilewatkan pada suatu serat optik, tanpa perlu menginstallasi penggunaan serat yang baru sehingga akan menghemat biaya secara signifikan serta menambah kapasitas kanal (Abd El-Naser A. Mohammed, Gaber E. S. M. El-Abyad, Abd El-Fattah A. Saad, and Ahmed, 2009).</a:t>
            </a:r>
          </a:p>
          <a:p>
            <a:pPr>
              <a:lnSpc>
                <a:spcPct val="150000"/>
              </a:lnSpc>
            </a:pPr>
            <a:r>
              <a:rPr lang="id-ID" sz="1400" i="1" dirty="0" smtClean="0">
                <a:solidFill>
                  <a:srgbClr val="FF0000"/>
                </a:solidFill>
                <a:latin typeface="Times New Roman" panose="02020603050405020304" pitchFamily="18" charset="0"/>
                <a:cs typeface="Times New Roman" panose="02020603050405020304" pitchFamily="18" charset="0"/>
              </a:rPr>
              <a:t>         Fiber </a:t>
            </a:r>
            <a:r>
              <a:rPr lang="id-ID" sz="1400" i="1" dirty="0">
                <a:solidFill>
                  <a:srgbClr val="FF0000"/>
                </a:solidFill>
                <a:latin typeface="Times New Roman" panose="02020603050405020304" pitchFamily="18" charset="0"/>
                <a:cs typeface="Times New Roman" panose="02020603050405020304" pitchFamily="18" charset="0"/>
              </a:rPr>
              <a:t>Bragg Gratings</a:t>
            </a:r>
            <a:r>
              <a:rPr lang="id-ID" sz="1400" dirty="0">
                <a:solidFill>
                  <a:srgbClr val="FF0000"/>
                </a:solidFill>
                <a:latin typeface="Times New Roman" panose="02020603050405020304" pitchFamily="18" charset="0"/>
                <a:cs typeface="Times New Roman" panose="02020603050405020304" pitchFamily="18" charset="0"/>
              </a:rPr>
              <a:t> </a:t>
            </a:r>
            <a:r>
              <a:rPr lang="id-ID" sz="1400" dirty="0">
                <a:latin typeface="Times New Roman" panose="02020603050405020304" pitchFamily="18" charset="0"/>
                <a:cs typeface="Times New Roman" panose="02020603050405020304" pitchFamily="18" charset="0"/>
              </a:rPr>
              <a:t>adalah filter yang digunakan </a:t>
            </a:r>
            <a:r>
              <a:rPr lang="id-ID" sz="1400" dirty="0" smtClean="0">
                <a:latin typeface="Times New Roman" panose="02020603050405020304" pitchFamily="18" charset="0"/>
                <a:cs typeface="Times New Roman" panose="02020603050405020304" pitchFamily="18" charset="0"/>
              </a:rPr>
              <a:t>untuk</a:t>
            </a:r>
            <a:r>
              <a:rPr lang="id-ID" sz="1400" dirty="0">
                <a:latin typeface="Times New Roman" panose="02020603050405020304" pitchFamily="18" charset="0"/>
                <a:cs typeface="Times New Roman" panose="02020603050405020304" pitchFamily="18" charset="0"/>
              </a:rPr>
              <a:t> </a:t>
            </a:r>
            <a:r>
              <a:rPr lang="id-ID" sz="1400" dirty="0" smtClean="0">
                <a:latin typeface="Times New Roman" panose="02020603050405020304" pitchFamily="18" charset="0"/>
                <a:cs typeface="Times New Roman" panose="02020603050405020304" pitchFamily="18" charset="0"/>
              </a:rPr>
              <a:t>memantulkan </a:t>
            </a:r>
            <a:r>
              <a:rPr lang="id-ID" sz="1400" dirty="0">
                <a:latin typeface="Times New Roman" panose="02020603050405020304" pitchFamily="18" charset="0"/>
                <a:cs typeface="Times New Roman" panose="02020603050405020304" pitchFamily="18" charset="0"/>
              </a:rPr>
              <a:t>panjang gelombang yang tidak diinginkan dan meneruskan panjang gelombang sisanya atau yang diinginkan (imada takasima 2012</a:t>
            </a:r>
            <a:r>
              <a:rPr lang="en-US" sz="1400" dirty="0">
                <a:latin typeface="Times New Roman" panose="02020603050405020304" pitchFamily="18" charset="0"/>
                <a:cs typeface="Times New Roman" panose="02020603050405020304" pitchFamily="18" charset="0"/>
              </a:rPr>
              <a:t>)</a:t>
            </a:r>
            <a:r>
              <a:rPr lang="id-ID" sz="1400" dirty="0">
                <a:latin typeface="Times New Roman" panose="02020603050405020304" pitchFamily="18" charset="0"/>
                <a:cs typeface="Times New Roman" panose="02020603050405020304" pitchFamily="18" charset="0"/>
              </a:rPr>
              <a:t> dan  dapat memberikan performansi jaringan yang lebih baik pada sisi </a:t>
            </a:r>
            <a:r>
              <a:rPr lang="id-ID" sz="1400" i="1" dirty="0">
                <a:latin typeface="Times New Roman" panose="02020603050405020304" pitchFamily="18" charset="0"/>
                <a:cs typeface="Times New Roman" panose="02020603050405020304" pitchFamily="18" charset="0"/>
              </a:rPr>
              <a:t>transmitter</a:t>
            </a:r>
            <a:r>
              <a:rPr lang="id-ID" sz="1400" dirty="0">
                <a:latin typeface="Times New Roman" panose="02020603050405020304" pitchFamily="18" charset="0"/>
                <a:cs typeface="Times New Roman" panose="02020603050405020304" pitchFamily="18" charset="0"/>
              </a:rPr>
              <a:t> dan</a:t>
            </a:r>
            <a:r>
              <a:rPr lang="id-ID" sz="1400" i="1" dirty="0">
                <a:latin typeface="Times New Roman" panose="02020603050405020304" pitchFamily="18" charset="0"/>
                <a:cs typeface="Times New Roman" panose="02020603050405020304" pitchFamily="18" charset="0"/>
              </a:rPr>
              <a:t> receiver </a:t>
            </a:r>
            <a:r>
              <a:rPr lang="en-US" sz="1400" dirty="0">
                <a:latin typeface="Times New Roman" panose="02020603050405020304" pitchFamily="18" charset="0"/>
                <a:cs typeface="Times New Roman" panose="02020603050405020304" pitchFamily="18" charset="0"/>
              </a:rPr>
              <a:t>(</a:t>
            </a:r>
            <a:r>
              <a:rPr lang="en-US" sz="1400" dirty="0" err="1">
                <a:latin typeface="Times New Roman" panose="02020603050405020304" pitchFamily="18" charset="0"/>
                <a:cs typeface="Times New Roman" panose="02020603050405020304" pitchFamily="18" charset="0"/>
              </a:rPr>
              <a:t>Seena</a:t>
            </a:r>
            <a:r>
              <a:rPr lang="en-US" sz="1400" dirty="0">
                <a:latin typeface="Times New Roman" panose="02020603050405020304" pitchFamily="18" charset="0"/>
                <a:cs typeface="Times New Roman" panose="02020603050405020304" pitchFamily="18" charset="0"/>
              </a:rPr>
              <a:t> R, 2014)</a:t>
            </a:r>
            <a:r>
              <a:rPr lang="id-ID" sz="1400" dirty="0">
                <a:latin typeface="Times New Roman" panose="02020603050405020304" pitchFamily="18" charset="0"/>
                <a:cs typeface="Times New Roman" panose="02020603050405020304" pitchFamily="18" charset="0"/>
              </a:rPr>
              <a:t>.</a:t>
            </a:r>
          </a:p>
          <a:p>
            <a:pPr indent="356870" algn="just">
              <a:lnSpc>
                <a:spcPct val="150000"/>
              </a:lnSpc>
            </a:pPr>
            <a:endParaRPr lang="id-ID" sz="1400" dirty="0" smtClean="0">
              <a:solidFill>
                <a:srgbClr val="FF0000"/>
              </a:solidFill>
            </a:endParaRPr>
          </a:p>
          <a:p>
            <a:pPr indent="356870" algn="just">
              <a:lnSpc>
                <a:spcPct val="150000"/>
              </a:lnSpc>
            </a:pP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a:xfrm>
            <a:off x="3732215" y="761996"/>
            <a:ext cx="4724397" cy="990596"/>
          </a:xfrm>
        </p:spPr>
        <p:txBody>
          <a:bodyPr/>
          <a:lstStyle/>
          <a:p>
            <a:pPr lvl="0" algn="ctr"/>
            <a:r>
              <a:rPr lang="id-ID" sz="3600" dirty="0" smtClean="0">
                <a:solidFill>
                  <a:srgbClr val="A6A6A6"/>
                </a:solidFill>
              </a:rPr>
              <a:t>RUMUSAN MASALAH</a:t>
            </a:r>
            <a:endParaRPr lang="id-ID" sz="3600" dirty="0">
              <a:solidFill>
                <a:srgbClr val="A6A6A6"/>
              </a:solidFill>
            </a:endParaRPr>
          </a:p>
        </p:txBody>
      </p:sp>
      <p:cxnSp>
        <p:nvCxnSpPr>
          <p:cNvPr id="3" name="Straight Connector 4"/>
          <p:cNvCxnSpPr/>
          <p:nvPr/>
        </p:nvCxnSpPr>
        <p:spPr>
          <a:xfrm flipH="1">
            <a:off x="1370008" y="1600200"/>
            <a:ext cx="9296403" cy="0"/>
          </a:xfrm>
          <a:prstGeom prst="straightConnector1">
            <a:avLst/>
          </a:prstGeom>
          <a:noFill/>
          <a:ln w="28575">
            <a:solidFill>
              <a:srgbClr val="79463D"/>
            </a:solidFill>
            <a:prstDash val="solid"/>
          </a:ln>
        </p:spPr>
      </p:cxnSp>
      <p:sp>
        <p:nvSpPr>
          <p:cNvPr id="8" name="Rectangle 7"/>
          <p:cNvSpPr/>
          <p:nvPr/>
        </p:nvSpPr>
        <p:spPr>
          <a:xfrm>
            <a:off x="1370008" y="2136339"/>
            <a:ext cx="9296403" cy="2031325"/>
          </a:xfrm>
          <a:prstGeom prst="rect">
            <a:avLst/>
          </a:prstGeom>
        </p:spPr>
        <p:txBody>
          <a:bodyPr wrap="square">
            <a:spAutoFit/>
          </a:bodyPr>
          <a:lstStyle/>
          <a:p>
            <a:pPr indent="356870" algn="just">
              <a:lnSpc>
                <a:spcPct val="150000"/>
              </a:lnSpc>
            </a:pPr>
            <a:r>
              <a:rPr lang="id-ID" sz="1400" dirty="0"/>
              <a:t>Seperti yang telah diuraikan dalam latar belakang, </a:t>
            </a:r>
            <a:r>
              <a:rPr lang="id-ID" sz="1400" dirty="0">
                <a:solidFill>
                  <a:srgbClr val="FF0000"/>
                </a:solidFill>
              </a:rPr>
              <a:t>teknologi </a:t>
            </a:r>
            <a:r>
              <a:rPr lang="id-ID" sz="1400" i="1" dirty="0">
                <a:solidFill>
                  <a:srgbClr val="FF0000"/>
                </a:solidFill>
              </a:rPr>
              <a:t>Radio over Fiber </a:t>
            </a:r>
            <a:r>
              <a:rPr lang="id-ID" sz="1400" dirty="0">
                <a:solidFill>
                  <a:srgbClr val="FF0000"/>
                </a:solidFill>
              </a:rPr>
              <a:t>yang menggabungkan dengan teknik WDM mengunakan FBG ini difokuskan untuk membandingkan kinerja WDM disisi </a:t>
            </a:r>
            <a:r>
              <a:rPr lang="id-ID" sz="1400" i="1" dirty="0">
                <a:solidFill>
                  <a:srgbClr val="FF0000"/>
                </a:solidFill>
              </a:rPr>
              <a:t>transmitter</a:t>
            </a:r>
            <a:r>
              <a:rPr lang="id-ID" sz="1400" dirty="0">
                <a:solidFill>
                  <a:srgbClr val="FF0000"/>
                </a:solidFill>
              </a:rPr>
              <a:t> dan </a:t>
            </a:r>
            <a:r>
              <a:rPr lang="id-ID" sz="1400" i="1" dirty="0">
                <a:solidFill>
                  <a:srgbClr val="FF0000"/>
                </a:solidFill>
              </a:rPr>
              <a:t>receiver</a:t>
            </a:r>
            <a:r>
              <a:rPr lang="id-ID" sz="1400" dirty="0">
                <a:solidFill>
                  <a:srgbClr val="FF0000"/>
                </a:solidFill>
              </a:rPr>
              <a:t> dengan menggunakan FBG, untuk transmisi jarak jauh</a:t>
            </a:r>
            <a:r>
              <a:rPr lang="id-ID" sz="1400" dirty="0"/>
              <a:t>. </a:t>
            </a:r>
            <a:r>
              <a:rPr lang="en-US" sz="1400" dirty="0" err="1"/>
              <a:t>Mengubah</a:t>
            </a:r>
            <a:r>
              <a:rPr lang="en-US" sz="1400" dirty="0"/>
              <a:t> </a:t>
            </a:r>
            <a:r>
              <a:rPr lang="en-US" sz="1400" dirty="0" err="1"/>
              <a:t>sinyal</a:t>
            </a:r>
            <a:r>
              <a:rPr lang="en-US" sz="1400" dirty="0"/>
              <a:t> analog </a:t>
            </a:r>
            <a:r>
              <a:rPr lang="en-US" sz="1400" dirty="0" err="1"/>
              <a:t>ke</a:t>
            </a:r>
            <a:r>
              <a:rPr lang="en-US" sz="1400" dirty="0"/>
              <a:t> </a:t>
            </a:r>
            <a:r>
              <a:rPr lang="en-US" sz="1400" dirty="0" err="1"/>
              <a:t>bentuk</a:t>
            </a:r>
            <a:r>
              <a:rPr lang="en-US" sz="1400" dirty="0"/>
              <a:t> </a:t>
            </a:r>
            <a:r>
              <a:rPr lang="en-US" sz="1400" dirty="0" err="1"/>
              <a:t>sinyal</a:t>
            </a:r>
            <a:r>
              <a:rPr lang="en-US" sz="1400" dirty="0"/>
              <a:t> digital </a:t>
            </a:r>
            <a:r>
              <a:rPr lang="en-US" sz="1400" dirty="0" err="1"/>
              <a:t>merupakan</a:t>
            </a:r>
            <a:r>
              <a:rPr lang="en-US" sz="1400" dirty="0"/>
              <a:t> </a:t>
            </a:r>
            <a:r>
              <a:rPr lang="en-US" sz="1400" dirty="0" err="1"/>
              <a:t>suatu</a:t>
            </a:r>
            <a:r>
              <a:rPr lang="en-US" sz="1400" dirty="0"/>
              <a:t> </a:t>
            </a:r>
            <a:r>
              <a:rPr lang="en-US" sz="1400" dirty="0" err="1"/>
              <a:t>cara</a:t>
            </a:r>
            <a:r>
              <a:rPr lang="en-US" sz="1400" dirty="0"/>
              <a:t> </a:t>
            </a:r>
            <a:r>
              <a:rPr lang="en-US" sz="1400" dirty="0" err="1"/>
              <a:t>untuk</a:t>
            </a:r>
            <a:r>
              <a:rPr lang="en-US" sz="1400" dirty="0"/>
              <a:t> </a:t>
            </a:r>
            <a:r>
              <a:rPr lang="en-US" sz="1400" dirty="0" err="1"/>
              <a:t>mengurangi</a:t>
            </a:r>
            <a:r>
              <a:rPr lang="en-US" sz="1400" dirty="0"/>
              <a:t> </a:t>
            </a:r>
            <a:r>
              <a:rPr lang="en-US" sz="1400" dirty="0" err="1"/>
              <a:t>dampak</a:t>
            </a:r>
            <a:r>
              <a:rPr lang="en-US" sz="1400" dirty="0"/>
              <a:t> </a:t>
            </a:r>
            <a:r>
              <a:rPr lang="en-US" sz="1400" dirty="0" err="1"/>
              <a:t>tersebut</a:t>
            </a:r>
            <a:r>
              <a:rPr lang="en-US" sz="1400" dirty="0"/>
              <a:t> </a:t>
            </a:r>
            <a:r>
              <a:rPr lang="en-US" sz="1400" dirty="0" err="1"/>
              <a:t>sehingga</a:t>
            </a:r>
            <a:r>
              <a:rPr lang="en-US" sz="1400" dirty="0"/>
              <a:t> </a:t>
            </a:r>
            <a:r>
              <a:rPr lang="en-US" sz="1400" dirty="0" err="1"/>
              <a:t>sinyal</a:t>
            </a:r>
            <a:r>
              <a:rPr lang="en-US" sz="1400" dirty="0"/>
              <a:t> yang </a:t>
            </a:r>
            <a:r>
              <a:rPr lang="en-US" sz="1400" dirty="0" err="1"/>
              <a:t>sampai</a:t>
            </a:r>
            <a:r>
              <a:rPr lang="en-US" sz="1400" dirty="0"/>
              <a:t> </a:t>
            </a:r>
            <a:r>
              <a:rPr lang="en-US" sz="1400" dirty="0" err="1"/>
              <a:t>pada</a:t>
            </a:r>
            <a:r>
              <a:rPr lang="en-US" sz="1400" dirty="0"/>
              <a:t> </a:t>
            </a:r>
            <a:r>
              <a:rPr lang="en-US" sz="1400" dirty="0" err="1"/>
              <a:t>penerima</a:t>
            </a:r>
            <a:r>
              <a:rPr lang="en-US" sz="1400" dirty="0"/>
              <a:t> </a:t>
            </a:r>
            <a:r>
              <a:rPr lang="en-US" sz="1400" dirty="0" err="1"/>
              <a:t>bisa</a:t>
            </a:r>
            <a:r>
              <a:rPr lang="en-US" sz="1400" dirty="0"/>
              <a:t> </a:t>
            </a:r>
            <a:r>
              <a:rPr lang="en-US" sz="1400" dirty="0" err="1"/>
              <a:t>lebih</a:t>
            </a:r>
            <a:r>
              <a:rPr lang="en-US" sz="1400" dirty="0"/>
              <a:t> </a:t>
            </a:r>
            <a:r>
              <a:rPr lang="en-US" sz="1400" dirty="0" err="1"/>
              <a:t>baik</a:t>
            </a:r>
            <a:r>
              <a:rPr lang="en-US" sz="1400" dirty="0">
                <a:solidFill>
                  <a:srgbClr val="FF0000"/>
                </a:solidFill>
              </a:rPr>
              <a:t>.</a:t>
            </a:r>
            <a:r>
              <a:rPr lang="id-ID" sz="1400" dirty="0">
                <a:solidFill>
                  <a:srgbClr val="FF0000"/>
                </a:solidFill>
              </a:rPr>
              <a:t> Penggunaan bit rate yang mencapai 1 Gbps terhadap jarak yang jauh, nilai BER yang dihasilkan, penggunaan frekuensi radio, hingga pengaruh efek nonlinear pada sistem komunikasi </a:t>
            </a:r>
            <a:r>
              <a:rPr lang="id-ID" sz="1400" i="1" dirty="0">
                <a:solidFill>
                  <a:srgbClr val="FF0000"/>
                </a:solidFill>
              </a:rPr>
              <a:t>Radio over Fiber</a:t>
            </a:r>
            <a:r>
              <a:rPr lang="id-ID" sz="1400" dirty="0">
                <a:solidFill>
                  <a:srgbClr val="FF0000"/>
                </a:solidFill>
              </a:rPr>
              <a:t> berbasis WDM</a:t>
            </a:r>
            <a:r>
              <a:rPr lang="id-ID" sz="1400" dirty="0"/>
              <a:t>.</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38599847"/>
      </p:ext>
    </p:extLst>
  </p:cSld>
  <p:clrMapOvr>
    <a:masterClrMapping/>
  </p:clrMapOvr>
  <p:transition spd="slow">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4" name="Subtitle 2"/>
          <p:cNvSpPr txBox="1"/>
          <p:nvPr/>
        </p:nvSpPr>
        <p:spPr>
          <a:xfrm>
            <a:off x="2266989" y="4486997"/>
            <a:ext cx="4491075" cy="609603"/>
          </a:xfrm>
          <a:prstGeom prst="rect">
            <a:avLst/>
          </a:prstGeom>
          <a:noFill/>
          <a:ln>
            <a:noFill/>
          </a:ln>
        </p:spPr>
        <p:txBody>
          <a:bodyPr vert="horz" wrap="square" lIns="91440" tIns="45720" rIns="91440" bIns="45720" anchor="t" anchorCtr="0" compatLnSpc="1"/>
          <a:lstStyle/>
          <a:p>
            <a:pPr marL="0" marR="0" lvl="0" indent="0" algn="l" defTabSz="685800" rtl="0" fontAlgn="auto" hangingPunct="1">
              <a:lnSpc>
                <a:spcPct val="90000"/>
              </a:lnSpc>
              <a:spcBef>
                <a:spcPts val="750"/>
              </a:spcBef>
              <a:spcAft>
                <a:spcPts val="0"/>
              </a:spcAft>
              <a:buNone/>
              <a:tabLst/>
              <a:defRPr sz="1800" b="0" i="0" u="none" strike="noStrike" kern="0" cap="none" spc="0" baseline="0">
                <a:solidFill>
                  <a:srgbClr val="000000"/>
                </a:solidFill>
                <a:uFillTx/>
              </a:defRPr>
            </a:pPr>
            <a:endParaRPr lang="en-US" sz="1600" b="0" i="0" u="none" strike="noStrike" kern="1200" cap="none" spc="0" baseline="0">
              <a:solidFill>
                <a:srgbClr val="000000"/>
              </a:solidFill>
              <a:uFillTx/>
              <a:latin typeface="Calibri"/>
            </a:endParaRPr>
          </a:p>
        </p:txBody>
      </p:sp>
      <p:sp>
        <p:nvSpPr>
          <p:cNvPr id="5" name="TextBox 5"/>
          <p:cNvSpPr txBox="1"/>
          <p:nvPr/>
        </p:nvSpPr>
        <p:spPr>
          <a:xfrm>
            <a:off x="1522412" y="1676400"/>
            <a:ext cx="9296403" cy="1754326"/>
          </a:xfrm>
          <a:prstGeom prst="rect">
            <a:avLst/>
          </a:prstGeom>
          <a:noFill/>
          <a:ln>
            <a:noFill/>
          </a:ln>
        </p:spPr>
        <p:txBody>
          <a:bodyPr vert="horz" wrap="square" lIns="91440" tIns="45720" rIns="91440" bIns="45720" anchor="t" anchorCtr="0" compatLnSpc="1">
            <a:spAutoFit/>
          </a:bodyPr>
          <a:lstStyle/>
          <a:p>
            <a:pPr lvl="0" algn="just"/>
            <a:r>
              <a:rPr lang="id-ID" dirty="0"/>
              <a:t>	</a:t>
            </a:r>
            <a:r>
              <a:rPr lang="id-ID" dirty="0" smtClean="0"/>
              <a:t>Berdasarkan </a:t>
            </a:r>
            <a:r>
              <a:rPr lang="id-ID" dirty="0"/>
              <a:t>latar belakang diatas, adapun tujuan dari judul</a:t>
            </a:r>
            <a:r>
              <a:rPr lang="en-US" dirty="0"/>
              <a:t> </a:t>
            </a:r>
            <a:r>
              <a:rPr lang="en-US" dirty="0" err="1"/>
              <a:t>tugas</a:t>
            </a:r>
            <a:r>
              <a:rPr lang="id-ID" dirty="0"/>
              <a:t> akhir ini adalah </a:t>
            </a:r>
            <a:r>
              <a:rPr lang="en-US" dirty="0" err="1">
                <a:solidFill>
                  <a:srgbClr val="FF0000"/>
                </a:solidFill>
              </a:rPr>
              <a:t>memodelkan</a:t>
            </a:r>
            <a:r>
              <a:rPr lang="en-US" dirty="0">
                <a:solidFill>
                  <a:srgbClr val="FF0000"/>
                </a:solidFill>
              </a:rPr>
              <a:t> </a:t>
            </a:r>
            <a:r>
              <a:rPr lang="en-US" dirty="0" err="1">
                <a:solidFill>
                  <a:srgbClr val="FF0000"/>
                </a:solidFill>
              </a:rPr>
              <a:t>jaringan</a:t>
            </a:r>
            <a:r>
              <a:rPr lang="en-US" dirty="0">
                <a:solidFill>
                  <a:srgbClr val="FF0000"/>
                </a:solidFill>
              </a:rPr>
              <a:t> </a:t>
            </a:r>
            <a:r>
              <a:rPr lang="en-US" dirty="0" err="1">
                <a:solidFill>
                  <a:srgbClr val="FF0000"/>
                </a:solidFill>
              </a:rPr>
              <a:t>RoF</a:t>
            </a:r>
            <a:r>
              <a:rPr lang="en-US" dirty="0">
                <a:solidFill>
                  <a:srgbClr val="FF0000"/>
                </a:solidFill>
              </a:rPr>
              <a:t> </a:t>
            </a:r>
            <a:r>
              <a:rPr lang="en-US" dirty="0" err="1">
                <a:solidFill>
                  <a:srgbClr val="FF0000"/>
                </a:solidFill>
              </a:rPr>
              <a:t>dengan</a:t>
            </a:r>
            <a:r>
              <a:rPr lang="en-US" dirty="0">
                <a:solidFill>
                  <a:srgbClr val="FF0000"/>
                </a:solidFill>
              </a:rPr>
              <a:t> Wavelength Division Multiplexing (WDM) </a:t>
            </a:r>
            <a:r>
              <a:rPr lang="en-US" dirty="0" err="1"/>
              <a:t>menggunakan</a:t>
            </a:r>
            <a:r>
              <a:rPr lang="en-US" dirty="0"/>
              <a:t> Fiber Bragg Gratings (FBG) </a:t>
            </a:r>
            <a:r>
              <a:rPr lang="en-US" dirty="0" err="1"/>
              <a:t>untuk</a:t>
            </a:r>
            <a:r>
              <a:rPr lang="en-US" dirty="0"/>
              <a:t> </a:t>
            </a:r>
            <a:r>
              <a:rPr lang="en-US" dirty="0" err="1"/>
              <a:t>menganalisa</a:t>
            </a:r>
            <a:r>
              <a:rPr lang="en-US" dirty="0"/>
              <a:t> </a:t>
            </a:r>
            <a:r>
              <a:rPr lang="en-US" dirty="0" err="1"/>
              <a:t>pengaruh</a:t>
            </a:r>
            <a:r>
              <a:rPr lang="en-US" dirty="0"/>
              <a:t> </a:t>
            </a:r>
            <a:r>
              <a:rPr lang="en-US" dirty="0" err="1"/>
              <a:t>dari</a:t>
            </a:r>
            <a:r>
              <a:rPr lang="en-US" dirty="0"/>
              <a:t> Fiber Bragg Gratings (FBG) </a:t>
            </a:r>
            <a:r>
              <a:rPr lang="en-US" dirty="0" err="1"/>
              <a:t>terhadap</a:t>
            </a:r>
            <a:r>
              <a:rPr lang="en-US" dirty="0"/>
              <a:t> </a:t>
            </a:r>
            <a:r>
              <a:rPr lang="en-US" dirty="0" err="1"/>
              <a:t>sinyal</a:t>
            </a:r>
            <a:r>
              <a:rPr lang="en-US" dirty="0"/>
              <a:t> </a:t>
            </a:r>
            <a:r>
              <a:rPr lang="en-US" dirty="0" err="1"/>
              <a:t>ditransmisikan</a:t>
            </a:r>
            <a:r>
              <a:rPr lang="en-US" dirty="0"/>
              <a:t>, </a:t>
            </a:r>
            <a:r>
              <a:rPr lang="en-US" dirty="0" err="1">
                <a:solidFill>
                  <a:srgbClr val="FF0000"/>
                </a:solidFill>
              </a:rPr>
              <a:t>menentukan</a:t>
            </a:r>
            <a:r>
              <a:rPr lang="en-US" dirty="0">
                <a:solidFill>
                  <a:srgbClr val="FF0000"/>
                </a:solidFill>
              </a:rPr>
              <a:t> </a:t>
            </a:r>
            <a:r>
              <a:rPr lang="en-US" dirty="0" err="1">
                <a:solidFill>
                  <a:srgbClr val="FF0000"/>
                </a:solidFill>
              </a:rPr>
              <a:t>nilai</a:t>
            </a:r>
            <a:r>
              <a:rPr lang="en-US" dirty="0">
                <a:solidFill>
                  <a:srgbClr val="FF0000"/>
                </a:solidFill>
              </a:rPr>
              <a:t> Bit Error Rate (BER)</a:t>
            </a:r>
            <a:r>
              <a:rPr lang="id-ID" dirty="0">
                <a:solidFill>
                  <a:srgbClr val="FF0000"/>
                </a:solidFill>
              </a:rPr>
              <a:t> dan Q-Faktor </a:t>
            </a:r>
            <a:r>
              <a:rPr lang="en-US" dirty="0"/>
              <a:t>,</a:t>
            </a:r>
            <a:r>
              <a:rPr lang="en-US" dirty="0" err="1">
                <a:solidFill>
                  <a:srgbClr val="FF0000"/>
                </a:solidFill>
              </a:rPr>
              <a:t>menentukan</a:t>
            </a:r>
            <a:r>
              <a:rPr lang="en-US" dirty="0">
                <a:solidFill>
                  <a:srgbClr val="FF0000"/>
                </a:solidFill>
              </a:rPr>
              <a:t> Power Link Budget (PLB), </a:t>
            </a:r>
            <a:r>
              <a:rPr lang="en-US" dirty="0" err="1">
                <a:solidFill>
                  <a:srgbClr val="FF0000"/>
                </a:solidFill>
              </a:rPr>
              <a:t>membandingkan</a:t>
            </a:r>
            <a:r>
              <a:rPr lang="en-US" dirty="0">
                <a:solidFill>
                  <a:srgbClr val="FF0000"/>
                </a:solidFill>
              </a:rPr>
              <a:t> bit rate 1 </a:t>
            </a:r>
            <a:r>
              <a:rPr lang="en-US" dirty="0" err="1">
                <a:solidFill>
                  <a:srgbClr val="FF0000"/>
                </a:solidFill>
              </a:rPr>
              <a:t>Gbps</a:t>
            </a:r>
            <a:r>
              <a:rPr lang="en-US" dirty="0">
                <a:solidFill>
                  <a:srgbClr val="FF0000"/>
                </a:solidFill>
              </a:rPr>
              <a:t> </a:t>
            </a:r>
            <a:r>
              <a:rPr lang="en-US" dirty="0" err="1">
                <a:solidFill>
                  <a:srgbClr val="FF0000"/>
                </a:solidFill>
              </a:rPr>
              <a:t>dengan</a:t>
            </a:r>
            <a:r>
              <a:rPr lang="en-US" dirty="0">
                <a:solidFill>
                  <a:srgbClr val="FF0000"/>
                </a:solidFill>
              </a:rPr>
              <a:t> </a:t>
            </a:r>
            <a:r>
              <a:rPr lang="en-US" dirty="0" err="1">
                <a:solidFill>
                  <a:srgbClr val="FF0000"/>
                </a:solidFill>
              </a:rPr>
              <a:t>jarak</a:t>
            </a:r>
            <a:r>
              <a:rPr lang="en-US" dirty="0">
                <a:solidFill>
                  <a:srgbClr val="FF0000"/>
                </a:solidFill>
              </a:rPr>
              <a:t> </a:t>
            </a:r>
            <a:r>
              <a:rPr lang="id-ID" dirty="0">
                <a:solidFill>
                  <a:srgbClr val="FF0000"/>
                </a:solidFill>
              </a:rPr>
              <a:t>yang ditentukan </a:t>
            </a:r>
            <a:r>
              <a:rPr lang="en-US" dirty="0" err="1"/>
              <a:t>sehingga</a:t>
            </a:r>
            <a:r>
              <a:rPr lang="en-US" dirty="0"/>
              <a:t> </a:t>
            </a:r>
            <a:r>
              <a:rPr lang="en-US" dirty="0" err="1"/>
              <a:t>diketahui</a:t>
            </a:r>
            <a:r>
              <a:rPr lang="en-US" dirty="0"/>
              <a:t> </a:t>
            </a:r>
            <a:r>
              <a:rPr lang="en-US" dirty="0" err="1"/>
              <a:t>nilai</a:t>
            </a:r>
            <a:r>
              <a:rPr lang="en-US" dirty="0"/>
              <a:t> BER yang </a:t>
            </a:r>
            <a:r>
              <a:rPr lang="en-US" dirty="0" err="1"/>
              <a:t>didapat</a:t>
            </a:r>
            <a:r>
              <a:rPr lang="en-US" dirty="0"/>
              <a:t>, </a:t>
            </a:r>
            <a:r>
              <a:rPr lang="en-US" dirty="0" err="1"/>
              <a:t>dapat</a:t>
            </a:r>
            <a:r>
              <a:rPr lang="en-US" dirty="0"/>
              <a:t> </a:t>
            </a:r>
            <a:r>
              <a:rPr lang="en-US" dirty="0" err="1"/>
              <a:t>menganalisa</a:t>
            </a:r>
            <a:r>
              <a:rPr lang="en-US" dirty="0"/>
              <a:t> </a:t>
            </a:r>
            <a:r>
              <a:rPr lang="en-US" dirty="0" err="1"/>
              <a:t>nilai</a:t>
            </a:r>
            <a:r>
              <a:rPr lang="en-US" dirty="0"/>
              <a:t> BER</a:t>
            </a:r>
            <a:r>
              <a:rPr lang="en-US" dirty="0">
                <a:solidFill>
                  <a:srgbClr val="FF0000"/>
                </a:solidFill>
              </a:rPr>
              <a:t> level </a:t>
            </a:r>
            <a:r>
              <a:rPr lang="en-US" dirty="0" err="1">
                <a:solidFill>
                  <a:srgbClr val="FF0000"/>
                </a:solidFill>
              </a:rPr>
              <a:t>daya</a:t>
            </a:r>
            <a:r>
              <a:rPr lang="en-US" dirty="0">
                <a:solidFill>
                  <a:srgbClr val="FF0000"/>
                </a:solidFill>
              </a:rPr>
              <a:t> </a:t>
            </a:r>
            <a:r>
              <a:rPr lang="en-US" dirty="0" err="1">
                <a:solidFill>
                  <a:srgbClr val="FF0000"/>
                </a:solidFill>
              </a:rPr>
              <a:t>terima</a:t>
            </a:r>
            <a:r>
              <a:rPr lang="en-US" dirty="0">
                <a:solidFill>
                  <a:srgbClr val="FF0000"/>
                </a:solidFill>
              </a:rPr>
              <a:t> </a:t>
            </a:r>
            <a:r>
              <a:rPr lang="en-US" dirty="0"/>
              <a:t>di </a:t>
            </a:r>
            <a:r>
              <a:rPr lang="en-US" dirty="0" err="1"/>
              <a:t>Optisytem</a:t>
            </a:r>
            <a:r>
              <a:rPr lang="en-US" dirty="0"/>
              <a:t>.</a:t>
            </a:r>
          </a:p>
        </p:txBody>
      </p:sp>
      <p:sp>
        <p:nvSpPr>
          <p:cNvPr id="6" name="Title 1"/>
          <p:cNvSpPr txBox="1"/>
          <p:nvPr/>
        </p:nvSpPr>
        <p:spPr>
          <a:xfrm>
            <a:off x="5332412" y="412685"/>
            <a:ext cx="2306793" cy="990596"/>
          </a:xfrm>
          <a:prstGeom prst="rect">
            <a:avLst/>
          </a:prstGeom>
          <a:noFill/>
          <a:ln>
            <a:noFill/>
          </a:ln>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d-ID" sz="3600" b="0" i="0" u="none" strike="noStrike" kern="1200" cap="none" spc="-100" baseline="0" dirty="0">
                <a:solidFill>
                  <a:srgbClr val="A6A6A6"/>
                </a:solidFill>
                <a:uFillTx/>
                <a:latin typeface="Arial"/>
              </a:rPr>
              <a:t>TUJUAN </a:t>
            </a:r>
          </a:p>
        </p:txBody>
      </p:sp>
      <p:cxnSp>
        <p:nvCxnSpPr>
          <p:cNvPr id="7" name="Straight Connector 4"/>
          <p:cNvCxnSpPr/>
          <p:nvPr/>
        </p:nvCxnSpPr>
        <p:spPr>
          <a:xfrm flipH="1">
            <a:off x="1522412" y="1219200"/>
            <a:ext cx="9296403" cy="0"/>
          </a:xfrm>
          <a:prstGeom prst="straightConnector1">
            <a:avLst/>
          </a:prstGeom>
          <a:noFill/>
          <a:ln w="28575">
            <a:solidFill>
              <a:srgbClr val="79463D"/>
            </a:solidFill>
            <a:prstDash val="solid"/>
          </a:ln>
        </p:spPr>
      </p:cxnSp>
    </p:spTree>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sp>
        <p:nvSpPr>
          <p:cNvPr id="2" name="Title 1"/>
          <p:cNvSpPr txBox="1">
            <a:spLocks noGrp="1"/>
          </p:cNvSpPr>
          <p:nvPr>
            <p:ph type="title"/>
          </p:nvPr>
        </p:nvSpPr>
        <p:spPr>
          <a:xfrm>
            <a:off x="3818516" y="457200"/>
            <a:ext cx="5103824" cy="990596"/>
          </a:xfrm>
        </p:spPr>
        <p:txBody>
          <a:bodyPr/>
          <a:lstStyle/>
          <a:p>
            <a:pPr lvl="0"/>
            <a:r>
              <a:rPr lang="id-ID" sz="3600" dirty="0">
                <a:solidFill>
                  <a:srgbClr val="A6A6A6"/>
                </a:solidFill>
              </a:rPr>
              <a:t>BATASAN MASALAH</a:t>
            </a:r>
          </a:p>
        </p:txBody>
      </p:sp>
      <p:sp>
        <p:nvSpPr>
          <p:cNvPr id="4" name="Subtitle 2"/>
          <p:cNvSpPr txBox="1"/>
          <p:nvPr/>
        </p:nvSpPr>
        <p:spPr>
          <a:xfrm>
            <a:off x="3167545" y="4611684"/>
            <a:ext cx="4491075" cy="609603"/>
          </a:xfrm>
          <a:prstGeom prst="rect">
            <a:avLst/>
          </a:prstGeom>
          <a:noFill/>
          <a:ln>
            <a:noFill/>
          </a:ln>
        </p:spPr>
        <p:txBody>
          <a:bodyPr vert="horz" wrap="square" lIns="91440" tIns="45720" rIns="91440" bIns="45720" anchor="t" anchorCtr="0" compatLnSpc="1"/>
          <a:lstStyle/>
          <a:p>
            <a:pPr marL="0" marR="0" lvl="0" indent="0" algn="l" defTabSz="685800" rtl="0" fontAlgn="auto" hangingPunct="1">
              <a:lnSpc>
                <a:spcPct val="90000"/>
              </a:lnSpc>
              <a:spcBef>
                <a:spcPts val="750"/>
              </a:spcBef>
              <a:spcAft>
                <a:spcPts val="0"/>
              </a:spcAft>
              <a:buNone/>
              <a:tabLst/>
              <a:defRPr sz="1800" b="0" i="0" u="none" strike="noStrike" kern="0" cap="none" spc="0" baseline="0">
                <a:solidFill>
                  <a:srgbClr val="000000"/>
                </a:solidFill>
                <a:uFillTx/>
              </a:defRPr>
            </a:pPr>
            <a:endParaRPr lang="en-US" sz="1600" b="0" i="0" u="none" strike="noStrike" kern="1200" cap="none" spc="0" baseline="0">
              <a:solidFill>
                <a:srgbClr val="000000"/>
              </a:solidFill>
              <a:uFillTx/>
              <a:latin typeface="Calibri"/>
            </a:endParaRPr>
          </a:p>
        </p:txBody>
      </p:sp>
      <p:sp>
        <p:nvSpPr>
          <p:cNvPr id="5" name="TextBox 5"/>
          <p:cNvSpPr txBox="1"/>
          <p:nvPr/>
        </p:nvSpPr>
        <p:spPr>
          <a:xfrm>
            <a:off x="1522412" y="2286000"/>
            <a:ext cx="9289473" cy="2862322"/>
          </a:xfrm>
          <a:prstGeom prst="rect">
            <a:avLst/>
          </a:prstGeom>
          <a:noFill/>
          <a:ln>
            <a:noFill/>
          </a:ln>
        </p:spPr>
        <p:txBody>
          <a:bodyPr vert="horz" wrap="square" lIns="91440" tIns="45720" rIns="91440" bIns="45720" anchor="t" anchorCtr="0" compatLnSpc="1">
            <a:spAutoFit/>
          </a:bodyPr>
          <a:lstStyle/>
          <a:p>
            <a:pPr lvl="0"/>
            <a:r>
              <a:rPr lang="id-ID" dirty="0"/>
              <a:t>Menggunakan sistem </a:t>
            </a:r>
            <a:r>
              <a:rPr lang="id-ID" i="1" dirty="0"/>
              <a:t>Wavelength Division Multiplexing </a:t>
            </a:r>
            <a:r>
              <a:rPr lang="id-ID" dirty="0"/>
              <a:t>(WDM) dan </a:t>
            </a:r>
            <a:r>
              <a:rPr lang="en-US" dirty="0" err="1"/>
              <a:t>sistem</a:t>
            </a:r>
            <a:r>
              <a:rPr lang="en-US" dirty="0"/>
              <a:t> </a:t>
            </a:r>
            <a:r>
              <a:rPr lang="en-US" dirty="0" err="1"/>
              <a:t>komunikasi</a:t>
            </a:r>
            <a:r>
              <a:rPr lang="en-US" dirty="0"/>
              <a:t> </a:t>
            </a:r>
            <a:r>
              <a:rPr lang="id-ID" dirty="0"/>
              <a:t>RoF tanpa membahas perangkat secara mendetail.</a:t>
            </a:r>
          </a:p>
          <a:p>
            <a:pPr lvl="0"/>
            <a:r>
              <a:rPr lang="id-ID" dirty="0"/>
              <a:t>Menggunakan  empat panjang gelombang yang nilainya masing-masing yaitu 1555 nm, 1556 nm,1557 nm,1558 nm.</a:t>
            </a:r>
          </a:p>
          <a:p>
            <a:pPr lvl="0"/>
            <a:r>
              <a:rPr lang="en-ID" dirty="0" err="1"/>
              <a:t>Menggunakan</a:t>
            </a:r>
            <a:r>
              <a:rPr lang="en-ID" dirty="0"/>
              <a:t> </a:t>
            </a:r>
            <a:r>
              <a:rPr lang="en-ID" dirty="0" err="1"/>
              <a:t>frekuensi</a:t>
            </a:r>
            <a:r>
              <a:rPr lang="en-ID" dirty="0"/>
              <a:t> 2.4 GHz </a:t>
            </a:r>
            <a:endParaRPr lang="id-ID" dirty="0"/>
          </a:p>
          <a:p>
            <a:pPr lvl="0"/>
            <a:r>
              <a:rPr lang="en-ID" dirty="0" err="1"/>
              <a:t>Menggunakan</a:t>
            </a:r>
            <a:r>
              <a:rPr lang="en-ID" dirty="0"/>
              <a:t> </a:t>
            </a:r>
            <a:r>
              <a:rPr lang="en-ID" dirty="0" err="1"/>
              <a:t>penguat</a:t>
            </a:r>
            <a:r>
              <a:rPr lang="en-ID" dirty="0"/>
              <a:t> SOA</a:t>
            </a:r>
            <a:endParaRPr lang="id-ID" dirty="0"/>
          </a:p>
          <a:p>
            <a:pPr lvl="0"/>
            <a:r>
              <a:rPr lang="id-ID" dirty="0"/>
              <a:t>Perancangan arsitektur jaringan WDM secara umum, tidak melakukan analisis lapangan terlebih dahulu.</a:t>
            </a:r>
          </a:p>
          <a:p>
            <a:r>
              <a:rPr lang="id-ID" dirty="0"/>
              <a:t>Pengujian performansi hanya menggunakan parameter Q Factor, Bit Error Rate, Power Received, dan SNR.</a:t>
            </a:r>
            <a:endParaRPr lang="id-ID" sz="1600" b="0" i="0" u="none" strike="noStrike" kern="1200" cap="none" spc="0" baseline="0" dirty="0">
              <a:solidFill>
                <a:srgbClr val="000000"/>
              </a:solidFill>
              <a:uFillTx/>
              <a:latin typeface="Trebuchet MS" pitchFamily="34"/>
            </a:endParaRPr>
          </a:p>
        </p:txBody>
      </p:sp>
      <p:cxnSp>
        <p:nvCxnSpPr>
          <p:cNvPr id="6" name="Straight Connector 4"/>
          <p:cNvCxnSpPr/>
          <p:nvPr/>
        </p:nvCxnSpPr>
        <p:spPr>
          <a:xfrm flipH="1">
            <a:off x="1370012" y="1447796"/>
            <a:ext cx="9296403" cy="0"/>
          </a:xfrm>
          <a:prstGeom prst="straightConnector1">
            <a:avLst/>
          </a:prstGeom>
          <a:noFill/>
          <a:ln w="28575">
            <a:solidFill>
              <a:srgbClr val="79463D"/>
            </a:solidFill>
            <a:prstDash val="solid"/>
          </a:ln>
        </p:spPr>
      </p:cxn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sp>
        <p:nvSpPr>
          <p:cNvPr id="2" name="Title 1"/>
          <p:cNvSpPr txBox="1">
            <a:spLocks noGrp="1"/>
          </p:cNvSpPr>
          <p:nvPr>
            <p:ph type="title"/>
          </p:nvPr>
        </p:nvSpPr>
        <p:spPr>
          <a:xfrm>
            <a:off x="2665412" y="82615"/>
            <a:ext cx="7619996" cy="990596"/>
          </a:xfrm>
        </p:spPr>
        <p:txBody>
          <a:bodyPr/>
          <a:lstStyle/>
          <a:p>
            <a:pPr lvl="0" algn="ctr"/>
            <a:r>
              <a:rPr lang="id-ID" sz="3200" dirty="0" smtClean="0">
                <a:solidFill>
                  <a:srgbClr val="A6A6A6"/>
                </a:solidFill>
              </a:rPr>
              <a:t>STUDI LITERATUR</a:t>
            </a:r>
            <a:endParaRPr lang="id-ID" sz="3200" dirty="0">
              <a:solidFill>
                <a:srgbClr val="A6A6A6"/>
              </a:solidFill>
            </a:endParaRPr>
          </a:p>
        </p:txBody>
      </p:sp>
      <p:sp>
        <p:nvSpPr>
          <p:cNvPr id="4" name="TextBox 4"/>
          <p:cNvSpPr txBox="1"/>
          <p:nvPr/>
        </p:nvSpPr>
        <p:spPr>
          <a:xfrm>
            <a:off x="3579811" y="3276596"/>
            <a:ext cx="184727" cy="369335"/>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000000"/>
              </a:solidFill>
              <a:uFillTx/>
              <a:latin typeface="Calibri"/>
            </a:endParaRPr>
          </a:p>
        </p:txBody>
      </p:sp>
      <p:cxnSp>
        <p:nvCxnSpPr>
          <p:cNvPr id="7" name="Straight Connector 4"/>
          <p:cNvCxnSpPr/>
          <p:nvPr/>
        </p:nvCxnSpPr>
        <p:spPr>
          <a:xfrm flipH="1">
            <a:off x="1522412" y="838200"/>
            <a:ext cx="9296403" cy="0"/>
          </a:xfrm>
          <a:prstGeom prst="straightConnector1">
            <a:avLst/>
          </a:prstGeom>
          <a:noFill/>
          <a:ln w="28575">
            <a:solidFill>
              <a:srgbClr val="79463D"/>
            </a:solidFill>
            <a:prstDash val="solid"/>
          </a:ln>
        </p:spPr>
      </p:cxnSp>
      <p:graphicFrame>
        <p:nvGraphicFramePr>
          <p:cNvPr id="13" name="Table 12"/>
          <p:cNvGraphicFramePr>
            <a:graphicFrameLocks noGrp="1"/>
          </p:cNvGraphicFramePr>
          <p:nvPr>
            <p:extLst>
              <p:ext uri="{D42A27DB-BD31-4B8C-83A1-F6EECF244321}">
                <p14:modId xmlns:p14="http://schemas.microsoft.com/office/powerpoint/2010/main" val="2975679013"/>
              </p:ext>
            </p:extLst>
          </p:nvPr>
        </p:nvGraphicFramePr>
        <p:xfrm>
          <a:off x="646113" y="964067"/>
          <a:ext cx="11049000" cy="5770562"/>
        </p:xfrm>
        <a:graphic>
          <a:graphicData uri="http://schemas.openxmlformats.org/drawingml/2006/table">
            <a:tbl>
              <a:tblPr>
                <a:tableStyleId>{5C22544A-7EE6-4342-B048-85BDC9FD1C3A}</a:tableStyleId>
              </a:tblPr>
              <a:tblGrid>
                <a:gridCol w="582996"/>
                <a:gridCol w="6649077"/>
                <a:gridCol w="3816927"/>
              </a:tblGrid>
              <a:tr h="255809">
                <a:tc>
                  <a:txBody>
                    <a:bodyPr/>
                    <a:lstStyle/>
                    <a:p>
                      <a:pPr algn="ctr" fontAlgn="ctr"/>
                      <a:r>
                        <a:rPr lang="id-ID" sz="1200" u="none" strike="noStrike" dirty="0">
                          <a:effectLst/>
                          <a:latin typeface="Times New Roman" panose="02020603050405020304" pitchFamily="18" charset="0"/>
                          <a:cs typeface="Times New Roman" panose="02020603050405020304" pitchFamily="18" charset="0"/>
                        </a:rPr>
                        <a:t>no </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Jurnal </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Metode </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r>
              <a:tr h="898482">
                <a:tc>
                  <a:txBody>
                    <a:bodyPr/>
                    <a:lstStyle/>
                    <a:p>
                      <a:pPr algn="ctr" fontAlgn="ctr"/>
                      <a:r>
                        <a:rPr lang="id-ID" sz="1200" u="none" strike="noStrike" dirty="0">
                          <a:effectLst/>
                          <a:latin typeface="Times New Roman" panose="02020603050405020304" pitchFamily="18" charset="0"/>
                          <a:cs typeface="Times New Roman" panose="02020603050405020304" pitchFamily="18" charset="0"/>
                        </a:rPr>
                        <a:t>1</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l" fontAlgn="t"/>
                      <a:r>
                        <a:rPr lang="id-ID" sz="1200" u="none" strike="noStrike" dirty="0">
                          <a:effectLst/>
                          <a:latin typeface="Times New Roman" panose="02020603050405020304" pitchFamily="18" charset="0"/>
                          <a:cs typeface="Times New Roman" panose="02020603050405020304" pitchFamily="18" charset="0"/>
                        </a:rPr>
                        <a:t>Radio over WDM-PON by Spatial Multiplexing </a:t>
                      </a:r>
                      <a:br>
                        <a:rPr lang="id-ID" sz="1200" u="none" strike="noStrike" dirty="0">
                          <a:effectLst/>
                          <a:latin typeface="Times New Roman" panose="02020603050405020304" pitchFamily="18" charset="0"/>
                          <a:cs typeface="Times New Roman" panose="02020603050405020304" pitchFamily="18" charset="0"/>
                        </a:rPr>
                      </a:br>
                      <a:r>
                        <a:rPr lang="id-ID" sz="1200" u="none" strike="noStrike" dirty="0">
                          <a:effectLst/>
                          <a:latin typeface="Times New Roman" panose="02020603050405020304" pitchFamily="18" charset="0"/>
                          <a:cs typeface="Times New Roman" panose="02020603050405020304" pitchFamily="18" charset="0"/>
                        </a:rPr>
                        <a:t>in few mode fiber :  (Sanhoung you, Yin wang ,Zhen wang, Mengchi che ;2016)</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c>
                  <a:txBody>
                    <a:bodyPr/>
                    <a:lstStyle/>
                    <a:p>
                      <a:pPr algn="l" fontAlgn="t"/>
                      <a:r>
                        <a:rPr lang="id-ID" sz="1200" u="none" strike="noStrike">
                          <a:effectLst/>
                          <a:latin typeface="Times New Roman" panose="02020603050405020304" pitchFamily="18" charset="0"/>
                          <a:cs typeface="Times New Roman" panose="02020603050405020304" pitchFamily="18" charset="0"/>
                        </a:rPr>
                        <a:t>Mendemonstrasikan eksperimen Radio over Fiber berbasis</a:t>
                      </a:r>
                      <a:br>
                        <a:rPr lang="id-ID" sz="1200" u="none" strike="noStrike">
                          <a:effectLst/>
                          <a:latin typeface="Times New Roman" panose="02020603050405020304" pitchFamily="18" charset="0"/>
                          <a:cs typeface="Times New Roman" panose="02020603050405020304" pitchFamily="18" charset="0"/>
                        </a:rPr>
                      </a:br>
                      <a:r>
                        <a:rPr lang="id-ID" sz="1200" u="none" strike="noStrike">
                          <a:effectLst/>
                          <a:latin typeface="Times New Roman" panose="02020603050405020304" pitchFamily="18" charset="0"/>
                          <a:cs typeface="Times New Roman" panose="02020603050405020304" pitchFamily="18" charset="0"/>
                        </a:rPr>
                        <a:t> WDM-PON menggunakan 2x2 MIMO OFDM</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r>
              <a:tr h="1124178">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2</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l" fontAlgn="t"/>
                      <a:r>
                        <a:rPr lang="id-ID" sz="1200" u="none" strike="noStrike" dirty="0" smtClean="0">
                          <a:solidFill>
                            <a:srgbClr val="FF0000"/>
                          </a:solidFill>
                          <a:effectLst/>
                          <a:latin typeface="Times New Roman" panose="02020603050405020304" pitchFamily="18" charset="0"/>
                          <a:cs typeface="Times New Roman" panose="02020603050405020304" pitchFamily="18" charset="0"/>
                        </a:rPr>
                        <a:t>P</a:t>
                      </a:r>
                      <a:r>
                        <a:rPr lang="en-US" sz="1200" u="none" strike="noStrike" dirty="0" smtClean="0">
                          <a:solidFill>
                            <a:srgbClr val="FF0000"/>
                          </a:solidFill>
                          <a:effectLst/>
                          <a:latin typeface="Times New Roman" panose="02020603050405020304" pitchFamily="18" charset="0"/>
                          <a:cs typeface="Times New Roman" panose="02020603050405020304" pitchFamily="18" charset="0"/>
                        </a:rPr>
                        <a:t>ERFORMANCE </a:t>
                      </a:r>
                      <a:r>
                        <a:rPr lang="en-US" sz="1200" u="none" strike="noStrike" dirty="0">
                          <a:solidFill>
                            <a:srgbClr val="FF0000"/>
                          </a:solidFill>
                          <a:effectLst/>
                          <a:latin typeface="Times New Roman" panose="02020603050405020304" pitchFamily="18" charset="0"/>
                          <a:cs typeface="Times New Roman" panose="02020603050405020304" pitchFamily="18" charset="0"/>
                        </a:rPr>
                        <a:t>ANALYSIS OF OFDM SIGNALS IN WDM RADIO OVER FIBER SYSTEM USING </a:t>
                      </a:r>
                      <a:br>
                        <a:rPr lang="en-US" sz="1200" u="none" strike="noStrike" dirty="0">
                          <a:solidFill>
                            <a:srgbClr val="FF0000"/>
                          </a:solidFill>
                          <a:effectLst/>
                          <a:latin typeface="Times New Roman" panose="02020603050405020304" pitchFamily="18" charset="0"/>
                          <a:cs typeface="Times New Roman" panose="02020603050405020304" pitchFamily="18" charset="0"/>
                        </a:rPr>
                      </a:br>
                      <a:r>
                        <a:rPr lang="en-US" sz="1200" u="none" strike="noStrike" dirty="0">
                          <a:solidFill>
                            <a:srgbClr val="FF0000"/>
                          </a:solidFill>
                          <a:effectLst/>
                          <a:latin typeface="Times New Roman" panose="02020603050405020304" pitchFamily="18" charset="0"/>
                          <a:cs typeface="Times New Roman" panose="02020603050405020304" pitchFamily="18" charset="0"/>
                        </a:rPr>
                        <a:t>FIBER BRAGG GRATING AS A COMPENSATOR OF DISPERSION (Fabrice MFUAMBA KABONZO, PENG Y UFEN G ; 2015)</a:t>
                      </a:r>
                      <a:endParaRPr lang="en-US" sz="1200" b="0" i="1" u="none" strike="noStrike" dirty="0">
                        <a:solidFill>
                          <a:srgbClr val="FF0000"/>
                        </a:solidFill>
                        <a:effectLst/>
                        <a:latin typeface="Times New Roman" panose="02020603050405020304" pitchFamily="18" charset="0"/>
                        <a:cs typeface="Times New Roman" panose="02020603050405020304" pitchFamily="18" charset="0"/>
                      </a:endParaRPr>
                    </a:p>
                  </a:txBody>
                  <a:tcPr marL="6816" marR="6816" marT="6816" marB="0"/>
                </a:tc>
                <a:tc>
                  <a:txBody>
                    <a:bodyPr/>
                    <a:lstStyle/>
                    <a:p>
                      <a:pPr algn="l" fontAlgn="t"/>
                      <a:r>
                        <a:rPr lang="id-ID" sz="1200" u="none" strike="noStrike" dirty="0">
                          <a:effectLst/>
                          <a:latin typeface="Times New Roman" panose="02020603050405020304" pitchFamily="18" charset="0"/>
                          <a:cs typeface="Times New Roman" panose="02020603050405020304" pitchFamily="18" charset="0"/>
                        </a:rPr>
                        <a:t>Meneliti kinerja Frekuensi Orthogonal Divisi Multiplexing (OFDM)  melalui sinyal Wavelength Division Multiplexing dengan menggunakan Fiber Bragg Grating (FBG) sebagai kompensator efek dispersi</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r>
              <a:tr h="1087189">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3</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Effect of FBG Compensated Dispersion on SCM/</a:t>
                      </a:r>
                      <a:r>
                        <a:rPr lang="en-US" sz="1200" u="none" strike="noStrike" dirty="0" err="1">
                          <a:effectLst/>
                          <a:latin typeface="Times New Roman" panose="02020603050405020304" pitchFamily="18" charset="0"/>
                          <a:cs typeface="Times New Roman" panose="02020603050405020304" pitchFamily="18" charset="0"/>
                        </a:rPr>
                        <a:t>ASKRadio</a:t>
                      </a:r>
                      <a:r>
                        <a:rPr lang="en-US" sz="1200" u="none" strike="noStrike" dirty="0">
                          <a:effectLst/>
                          <a:latin typeface="Times New Roman" panose="02020603050405020304" pitchFamily="18" charset="0"/>
                          <a:cs typeface="Times New Roman" panose="02020603050405020304" pitchFamily="18" charset="0"/>
                        </a:rPr>
                        <a:t> over Fiber System</a:t>
                      </a:r>
                      <a:br>
                        <a:rPr lang="en-US" sz="1200" u="none" strike="noStrike" dirty="0">
                          <a:effectLst/>
                          <a:latin typeface="Times New Roman" panose="02020603050405020304" pitchFamily="18" charset="0"/>
                          <a:cs typeface="Times New Roman" panose="02020603050405020304" pitchFamily="18" charset="0"/>
                        </a:rPr>
                      </a:br>
                      <a:r>
                        <a:rPr lang="en-US" sz="1200" u="none" strike="noStrike" dirty="0">
                          <a:effectLst/>
                          <a:latin typeface="Times New Roman" panose="02020603050405020304" pitchFamily="18" charset="0"/>
                          <a:cs typeface="Times New Roman" panose="02020603050405020304" pitchFamily="18" charset="0"/>
                        </a:rPr>
                        <a:t> (Hussein Ahmed Mahmood , </a:t>
                      </a:r>
                      <a:r>
                        <a:rPr lang="en-US" sz="1200" u="none" strike="noStrike" dirty="0" err="1">
                          <a:effectLst/>
                          <a:latin typeface="Times New Roman" panose="02020603050405020304" pitchFamily="18" charset="0"/>
                          <a:cs typeface="Times New Roman" panose="02020603050405020304" pitchFamily="18" charset="0"/>
                        </a:rPr>
                        <a:t>Rumyantsev</a:t>
                      </a:r>
                      <a:r>
                        <a:rPr lang="en-US" sz="1200" u="none" strike="noStrike" dirty="0">
                          <a:effectLst/>
                          <a:latin typeface="Times New Roman" panose="02020603050405020304" pitchFamily="18" charset="0"/>
                          <a:cs typeface="Times New Roman" panose="02020603050405020304" pitchFamily="18" charset="0"/>
                        </a:rPr>
                        <a:t> K.Y; 2019).</a:t>
                      </a:r>
                      <a:endParaRPr lang="en-US" sz="1200" b="0" i="1"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c>
                  <a:txBody>
                    <a:bodyPr/>
                    <a:lstStyle/>
                    <a:p>
                      <a:pPr algn="l" fontAlgn="t"/>
                      <a:r>
                        <a:rPr lang="id-ID" sz="1200" u="none" strike="noStrike" dirty="0">
                          <a:effectLst/>
                          <a:latin typeface="Times New Roman" panose="02020603050405020304" pitchFamily="18" charset="0"/>
                          <a:cs typeface="Times New Roman" panose="02020603050405020304" pitchFamily="18" charset="0"/>
                        </a:rPr>
                        <a:t>Sistem Radio over Fiber (RoF) menggunakan Subcarrier Multiplexing / Amplitude Shift Keying untuk Optical Passive Network (PON) mensimulasikan dan mengevaluasi efek dispersi ideal kompensasi Fiber Bragg Grating (FBG) untuk mengurangi pengaruh dispersi</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r>
              <a:tr h="1338104">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4</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A Photonic Frequency Up-Converter Based on Nonlinear Polarization Rotation of an </a:t>
                      </a:r>
                      <a:br>
                        <a:rPr lang="en-US" sz="1200" u="none" strike="noStrike" dirty="0">
                          <a:effectLst/>
                          <a:latin typeface="Times New Roman" panose="02020603050405020304" pitchFamily="18" charset="0"/>
                          <a:cs typeface="Times New Roman" panose="02020603050405020304" pitchFamily="18" charset="0"/>
                        </a:rPr>
                      </a:br>
                      <a:r>
                        <a:rPr lang="en-US" sz="1200" u="none" strike="noStrike" dirty="0">
                          <a:effectLst/>
                          <a:latin typeface="Times New Roman" panose="02020603050405020304" pitchFamily="18" charset="0"/>
                          <a:cs typeface="Times New Roman" panose="02020603050405020304" pitchFamily="18" charset="0"/>
                        </a:rPr>
                        <a:t>SOA for WDM Radio-Over-Fiber Systems (</a:t>
                      </a:r>
                      <a:r>
                        <a:rPr lang="en-US" sz="1200" u="none" strike="noStrike" dirty="0" err="1">
                          <a:effectLst/>
                          <a:latin typeface="Times New Roman" panose="02020603050405020304" pitchFamily="18" charset="0"/>
                          <a:cs typeface="Times New Roman" panose="02020603050405020304" pitchFamily="18" charset="0"/>
                        </a:rPr>
                        <a:t>Songnian</a:t>
                      </a:r>
                      <a:r>
                        <a:rPr lang="en-US" sz="1200" u="none" strike="noStrike" dirty="0">
                          <a:effectLst/>
                          <a:latin typeface="Times New Roman" panose="02020603050405020304" pitchFamily="18" charset="0"/>
                          <a:cs typeface="Times New Roman" panose="02020603050405020304" pitchFamily="18" charset="0"/>
                        </a:rPr>
                        <a:t> Fu, P. Shum; 2009).</a:t>
                      </a:r>
                      <a:endParaRPr lang="en-US" sz="1200" b="0" i="1"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c>
                  <a:txBody>
                    <a:bodyPr/>
                    <a:lstStyle/>
                    <a:p>
                      <a:pPr algn="l" fontAlgn="t"/>
                      <a:r>
                        <a:rPr lang="id-ID" sz="1200" u="none" strike="noStrike" dirty="0">
                          <a:effectLst/>
                          <a:latin typeface="Times New Roman" panose="02020603050405020304" pitchFamily="18" charset="0"/>
                          <a:cs typeface="Times New Roman" panose="02020603050405020304" pitchFamily="18" charset="0"/>
                        </a:rPr>
                        <a:t>Sistem RoF WDM menggunakan photonic up converter. up converter WDM photonic terletak </a:t>
                      </a:r>
                      <a:br>
                        <a:rPr lang="id-ID" sz="1200" u="none" strike="noStrike" dirty="0">
                          <a:effectLst/>
                          <a:latin typeface="Times New Roman" panose="02020603050405020304" pitchFamily="18" charset="0"/>
                          <a:cs typeface="Times New Roman" panose="02020603050405020304" pitchFamily="18" charset="0"/>
                        </a:rPr>
                      </a:br>
                      <a:r>
                        <a:rPr lang="id-ID" sz="1200" u="none" strike="noStrike" dirty="0">
                          <a:effectLst/>
                          <a:latin typeface="Times New Roman" panose="02020603050405020304" pitchFamily="18" charset="0"/>
                          <a:cs typeface="Times New Roman" panose="02020603050405020304" pitchFamily="18" charset="0"/>
                        </a:rPr>
                        <a:t>di central office dan dibagikan oleh banyak saluran WDM yang menyederhanakan konfigurasi node jarak jauh dan base  station  (BS)</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r>
              <a:tr h="1066800">
                <a:tc>
                  <a:txBody>
                    <a:bodyPr/>
                    <a:lstStyle/>
                    <a:p>
                      <a:pPr algn="ctr" fontAlgn="ctr"/>
                      <a:r>
                        <a:rPr lang="id-ID" sz="1200" u="none" strike="noStrike" dirty="0">
                          <a:effectLst/>
                          <a:latin typeface="Times New Roman" panose="02020603050405020304" pitchFamily="18" charset="0"/>
                          <a:cs typeface="Times New Roman" panose="02020603050405020304" pitchFamily="18" charset="0"/>
                        </a:rPr>
                        <a:t>5</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nchor="ctr"/>
                </a:tc>
                <a:tc>
                  <a:txBody>
                    <a:bodyPr/>
                    <a:lstStyle/>
                    <a:p>
                      <a:pPr algn="l" fontAlgn="t"/>
                      <a:r>
                        <a:rPr lang="id-ID" sz="1200" u="none" strike="noStrike" dirty="0">
                          <a:effectLst/>
                          <a:latin typeface="Times New Roman" panose="02020603050405020304" pitchFamily="18" charset="0"/>
                          <a:cs typeface="Times New Roman" panose="02020603050405020304" pitchFamily="18" charset="0"/>
                        </a:rPr>
                        <a:t>A Full Duplex Radio Over Fiber System Using Fiber Bragg Grating Filter (Seena R, Pradeep R, N Vijayakumar ; 2014)  </a:t>
                      </a:r>
                      <a:endParaRPr lang="id-ID" sz="1200" b="0" i="1"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c>
                  <a:txBody>
                    <a:bodyPr/>
                    <a:lstStyle/>
                    <a:p>
                      <a:pPr algn="l" fontAlgn="t"/>
                      <a:r>
                        <a:rPr lang="en-US" sz="1200" u="none" strike="noStrike" dirty="0" err="1">
                          <a:effectLst/>
                          <a:latin typeface="Times New Roman" panose="02020603050405020304" pitchFamily="18" charset="0"/>
                          <a:cs typeface="Times New Roman" panose="02020603050405020304" pitchFamily="18" charset="0"/>
                        </a:rPr>
                        <a:t>sistem</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transportasi</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RoF</a:t>
                      </a:r>
                      <a:r>
                        <a:rPr lang="en-US" sz="1200" u="none" strike="noStrike" dirty="0">
                          <a:effectLst/>
                          <a:latin typeface="Times New Roman" panose="02020603050405020304" pitchFamily="18" charset="0"/>
                          <a:cs typeface="Times New Roman" panose="02020603050405020304" pitchFamily="18" charset="0"/>
                        </a:rPr>
                        <a:t> Full Duplex </a:t>
                      </a:r>
                      <a:r>
                        <a:rPr lang="en-US" sz="1200" u="none" strike="noStrike" dirty="0" err="1">
                          <a:effectLst/>
                          <a:latin typeface="Times New Roman" panose="02020603050405020304" pitchFamily="18" charset="0"/>
                          <a:cs typeface="Times New Roman" panose="02020603050405020304" pitchFamily="18" charset="0"/>
                        </a:rPr>
                        <a:t>menggunakan</a:t>
                      </a:r>
                      <a:r>
                        <a:rPr lang="en-US" sz="1200" u="none" strike="noStrike" dirty="0">
                          <a:effectLst/>
                          <a:latin typeface="Times New Roman" panose="02020603050405020304" pitchFamily="18" charset="0"/>
                          <a:cs typeface="Times New Roman" panose="02020603050405020304" pitchFamily="18" charset="0"/>
                        </a:rPr>
                        <a:t> FBG </a:t>
                      </a:r>
                      <a:r>
                        <a:rPr lang="en-US" sz="1200" u="none" strike="noStrike" dirty="0" err="1">
                          <a:effectLst/>
                          <a:latin typeface="Times New Roman" panose="02020603050405020304" pitchFamily="18" charset="0"/>
                          <a:cs typeface="Times New Roman" panose="02020603050405020304" pitchFamily="18" charset="0"/>
                        </a:rPr>
                        <a:t>sebagai</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remodulasi</a:t>
                      </a:r>
                      <a:r>
                        <a:rPr lang="en-US" sz="1200" u="none" strike="noStrike" dirty="0">
                          <a:effectLst/>
                          <a:latin typeface="Times New Roman" panose="02020603050405020304" pitchFamily="18" charset="0"/>
                          <a:cs typeface="Times New Roman" panose="02020603050405020304" pitchFamily="18" charset="0"/>
                        </a:rPr>
                        <a:t> Bit error rate (BER) </a:t>
                      </a:r>
                      <a:br>
                        <a:rPr lang="en-US" sz="1200" u="none" strike="noStrike" dirty="0">
                          <a:effectLst/>
                          <a:latin typeface="Times New Roman" panose="02020603050405020304" pitchFamily="18" charset="0"/>
                          <a:cs typeface="Times New Roman" panose="02020603050405020304" pitchFamily="18" charset="0"/>
                        </a:rPr>
                      </a:br>
                      <a:r>
                        <a:rPr lang="en-US" sz="1200" u="none" strike="noStrike" dirty="0" err="1">
                          <a:effectLst/>
                          <a:latin typeface="Times New Roman" panose="02020603050405020304" pitchFamily="18" charset="0"/>
                          <a:cs typeface="Times New Roman" panose="02020603050405020304" pitchFamily="18" charset="0"/>
                        </a:rPr>
                        <a:t>untuk</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modulasi</a:t>
                      </a:r>
                      <a:r>
                        <a:rPr lang="en-US" sz="1200" u="none" strike="noStrike" dirty="0">
                          <a:effectLst/>
                          <a:latin typeface="Times New Roman" panose="02020603050405020304" pitchFamily="18" charset="0"/>
                          <a:cs typeface="Times New Roman" panose="02020603050405020304" pitchFamily="18" charset="0"/>
                        </a:rPr>
                        <a:t> QAM, QPSK </a:t>
                      </a:r>
                      <a:r>
                        <a:rPr lang="en-US" sz="1200" u="none" strike="noStrike" dirty="0" err="1">
                          <a:effectLst/>
                          <a:latin typeface="Times New Roman" panose="02020603050405020304" pitchFamily="18" charset="0"/>
                          <a:cs typeface="Times New Roman" panose="02020603050405020304" pitchFamily="18" charset="0"/>
                        </a:rPr>
                        <a:t>dan</a:t>
                      </a:r>
                      <a:r>
                        <a:rPr lang="en-US" sz="1200" u="none" strike="noStrike" dirty="0">
                          <a:effectLst/>
                          <a:latin typeface="Times New Roman" panose="02020603050405020304" pitchFamily="18" charset="0"/>
                          <a:cs typeface="Times New Roman" panose="02020603050405020304" pitchFamily="18" charset="0"/>
                        </a:rPr>
                        <a:t> BPSK </a:t>
                      </a:r>
                      <a:r>
                        <a:rPr lang="en-US" sz="1200" u="none" strike="noStrike" dirty="0" err="1">
                          <a:effectLst/>
                          <a:latin typeface="Times New Roman" panose="02020603050405020304" pitchFamily="18" charset="0"/>
                          <a:cs typeface="Times New Roman" panose="02020603050405020304" pitchFamily="18" charset="0"/>
                        </a:rPr>
                        <a:t>skema</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dianalisis</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dan</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perbandingannya</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disajikan</a:t>
                      </a:r>
                      <a:r>
                        <a:rPr lang="en-US" sz="1200" u="none" strike="noStrike" dirty="0">
                          <a:effectLst/>
                          <a:latin typeface="Times New Roman" panose="02020603050405020304" pitchFamily="18" charset="0"/>
                          <a:cs typeface="Times New Roman" panose="02020603050405020304" pitchFamily="18" charset="0"/>
                        </a:rPr>
                        <a:t> </a:t>
                      </a:r>
                      <a:endParaRPr lang="en-U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816" marR="6816" marT="6816" marB="0"/>
                </a:tc>
              </a:tr>
            </a:tbl>
          </a:graphicData>
        </a:graphic>
      </p:graphicFrame>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a:xfrm>
            <a:off x="2436812" y="114306"/>
            <a:ext cx="7619996" cy="990596"/>
          </a:xfrm>
        </p:spPr>
        <p:txBody>
          <a:bodyPr/>
          <a:lstStyle/>
          <a:p>
            <a:pPr lvl="0" algn="ctr"/>
            <a:r>
              <a:rPr lang="id-ID" sz="3200" dirty="0" smtClean="0">
                <a:solidFill>
                  <a:srgbClr val="A6A6A6"/>
                </a:solidFill>
              </a:rPr>
              <a:t>STUDI LITERATUR</a:t>
            </a:r>
            <a:endParaRPr lang="id-ID" sz="3200" dirty="0">
              <a:solidFill>
                <a:srgbClr val="A6A6A6"/>
              </a:solidFill>
            </a:endParaRPr>
          </a:p>
        </p:txBody>
      </p:sp>
      <p:sp>
        <p:nvSpPr>
          <p:cNvPr id="4" name="TextBox 4"/>
          <p:cNvSpPr txBox="1"/>
          <p:nvPr/>
        </p:nvSpPr>
        <p:spPr>
          <a:xfrm>
            <a:off x="3579811" y="3276596"/>
            <a:ext cx="184727" cy="369335"/>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000000"/>
              </a:solidFill>
              <a:uFillTx/>
              <a:latin typeface="Calibri"/>
            </a:endParaRPr>
          </a:p>
        </p:txBody>
      </p:sp>
      <p:cxnSp>
        <p:nvCxnSpPr>
          <p:cNvPr id="7" name="Straight Connector 4"/>
          <p:cNvCxnSpPr/>
          <p:nvPr/>
        </p:nvCxnSpPr>
        <p:spPr>
          <a:xfrm flipH="1">
            <a:off x="1363374" y="838200"/>
            <a:ext cx="9296403" cy="0"/>
          </a:xfrm>
          <a:prstGeom prst="straightConnector1">
            <a:avLst/>
          </a:prstGeom>
          <a:noFill/>
          <a:ln w="28575">
            <a:solidFill>
              <a:srgbClr val="79463D"/>
            </a:solidFill>
            <a:prstDash val="solid"/>
          </a:ln>
        </p:spPr>
      </p:cxnSp>
      <p:graphicFrame>
        <p:nvGraphicFramePr>
          <p:cNvPr id="9" name="Table 8"/>
          <p:cNvGraphicFramePr>
            <a:graphicFrameLocks noGrp="1"/>
          </p:cNvGraphicFramePr>
          <p:nvPr>
            <p:extLst>
              <p:ext uri="{D42A27DB-BD31-4B8C-83A1-F6EECF244321}">
                <p14:modId xmlns:p14="http://schemas.microsoft.com/office/powerpoint/2010/main" val="3239688274"/>
              </p:ext>
            </p:extLst>
          </p:nvPr>
        </p:nvGraphicFramePr>
        <p:xfrm>
          <a:off x="379412" y="1295400"/>
          <a:ext cx="10969625" cy="4800945"/>
        </p:xfrm>
        <a:graphic>
          <a:graphicData uri="http://schemas.openxmlformats.org/drawingml/2006/table">
            <a:tbl>
              <a:tblPr>
                <a:tableStyleId>{5C22544A-7EE6-4342-B048-85BDC9FD1C3A}</a:tableStyleId>
              </a:tblPr>
              <a:tblGrid>
                <a:gridCol w="589633"/>
                <a:gridCol w="7149296"/>
                <a:gridCol w="3230696"/>
              </a:tblGrid>
              <a:tr h="783106">
                <a:tc>
                  <a:txBody>
                    <a:bodyPr/>
                    <a:lstStyle/>
                    <a:p>
                      <a:pPr algn="ctr" fontAlgn="ctr"/>
                      <a:r>
                        <a:rPr lang="id-ID" sz="1200" u="none" strike="noStrike" dirty="0">
                          <a:effectLst/>
                          <a:latin typeface="Times New Roman" panose="02020603050405020304" pitchFamily="18" charset="0"/>
                          <a:cs typeface="Times New Roman" panose="02020603050405020304" pitchFamily="18" charset="0"/>
                        </a:rPr>
                        <a:t>6</a:t>
                      </a:r>
                      <a:endParaRPr lang="id-ID"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213" marR="9213" marT="9213" marB="0" anchor="ctr"/>
                </a:tc>
                <a:tc>
                  <a:txBody>
                    <a:bodyPr/>
                    <a:lstStyle/>
                    <a:p>
                      <a:pPr algn="l" fontAlgn="t"/>
                      <a:r>
                        <a:rPr lang="en-US" sz="1200" u="none" strike="noStrike" dirty="0">
                          <a:solidFill>
                            <a:srgbClr val="FF0000"/>
                          </a:solidFill>
                          <a:effectLst/>
                          <a:latin typeface="Times New Roman" panose="02020603050405020304" pitchFamily="18" charset="0"/>
                          <a:cs typeface="Times New Roman" panose="02020603050405020304" pitchFamily="18" charset="0"/>
                        </a:rPr>
                        <a:t>ANALISIS SISTEM KOMUNIKASI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RoF</a:t>
                      </a:r>
                      <a:r>
                        <a:rPr lang="en-US" sz="1200" u="none" strike="noStrike" dirty="0">
                          <a:solidFill>
                            <a:srgbClr val="FF0000"/>
                          </a:solidFill>
                          <a:effectLst/>
                          <a:latin typeface="Times New Roman" panose="02020603050405020304" pitchFamily="18" charset="0"/>
                          <a:cs typeface="Times New Roman" panose="02020603050405020304" pitchFamily="18" charset="0"/>
                        </a:rPr>
                        <a:t> (RADIO OVER FIBER) BERBASIS WDM (WAVELENGTH DIVISION MULTIPLEXING) DENGAN OADM (OPTICAL ADD DROP MULTIPLEXING) </a:t>
                      </a:r>
                      <a:br>
                        <a:rPr lang="en-US" sz="1200" u="none" strike="noStrike" dirty="0">
                          <a:solidFill>
                            <a:srgbClr val="FF0000"/>
                          </a:solidFill>
                          <a:effectLst/>
                          <a:latin typeface="Times New Roman" panose="02020603050405020304" pitchFamily="18" charset="0"/>
                          <a:cs typeface="Times New Roman" panose="02020603050405020304" pitchFamily="18" charset="0"/>
                        </a:rPr>
                      </a:br>
                      <a:r>
                        <a:rPr lang="en-US" sz="1200" u="none" strike="noStrike" dirty="0">
                          <a:solidFill>
                            <a:srgbClr val="FF0000"/>
                          </a:solidFill>
                          <a:effectLst/>
                          <a:latin typeface="Times New Roman" panose="02020603050405020304" pitchFamily="18" charset="0"/>
                          <a:cs typeface="Times New Roman" panose="02020603050405020304" pitchFamily="18" charset="0"/>
                        </a:rPr>
                        <a:t>UNTUK JARAK JAUH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Gede</a:t>
                      </a:r>
                      <a:r>
                        <a:rPr lang="en-US" sz="1200" u="none" strike="noStrike" dirty="0">
                          <a:solidFill>
                            <a:srgbClr val="FF0000"/>
                          </a:solidFill>
                          <a:effectLst/>
                          <a:latin typeface="Times New Roman" panose="02020603050405020304" pitchFamily="18" charset="0"/>
                          <a:cs typeface="Times New Roman" panose="02020603050405020304" pitchFamily="18" charset="0"/>
                        </a:rPr>
                        <a:t>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Teguh</a:t>
                      </a:r>
                      <a:r>
                        <a:rPr lang="en-US" sz="1200" u="none" strike="noStrike" dirty="0">
                          <a:solidFill>
                            <a:srgbClr val="FF0000"/>
                          </a:solidFill>
                          <a:effectLst/>
                          <a:latin typeface="Times New Roman" panose="02020603050405020304" pitchFamily="18" charset="0"/>
                          <a:cs typeface="Times New Roman" panose="02020603050405020304" pitchFamily="18" charset="0"/>
                        </a:rPr>
                        <a:t> Laksana1,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Akhmad</a:t>
                      </a:r>
                      <a:r>
                        <a:rPr lang="en-US" sz="1200" u="none" strike="noStrike" dirty="0">
                          <a:solidFill>
                            <a:srgbClr val="FF0000"/>
                          </a:solidFill>
                          <a:effectLst/>
                          <a:latin typeface="Times New Roman" panose="02020603050405020304" pitchFamily="18" charset="0"/>
                          <a:cs typeface="Times New Roman" panose="02020603050405020304" pitchFamily="18" charset="0"/>
                        </a:rPr>
                        <a:t>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Hambali</a:t>
                      </a:r>
                      <a:r>
                        <a:rPr lang="en-US" sz="1200" u="none" strike="noStrike" dirty="0">
                          <a:solidFill>
                            <a:srgbClr val="FF0000"/>
                          </a:solidFill>
                          <a:effectLst/>
                          <a:latin typeface="Times New Roman" panose="02020603050405020304" pitchFamily="18" charset="0"/>
                          <a:cs typeface="Times New Roman" panose="02020603050405020304" pitchFamily="18" charset="0"/>
                        </a:rPr>
                        <a:t> Ir., M.T.2,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Afief</a:t>
                      </a:r>
                      <a:r>
                        <a:rPr lang="en-US" sz="1200" u="none" strike="noStrike" dirty="0">
                          <a:solidFill>
                            <a:srgbClr val="FF0000"/>
                          </a:solidFill>
                          <a:effectLst/>
                          <a:latin typeface="Times New Roman" panose="02020603050405020304" pitchFamily="18" charset="0"/>
                          <a:cs typeface="Times New Roman" panose="02020603050405020304" pitchFamily="18" charset="0"/>
                        </a:rPr>
                        <a:t> Dias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Pambudi</a:t>
                      </a:r>
                      <a:r>
                        <a:rPr lang="en-US" sz="1200" u="none" strike="noStrike" dirty="0">
                          <a:solidFill>
                            <a:srgbClr val="FF0000"/>
                          </a:solidFill>
                          <a:effectLst/>
                          <a:latin typeface="Times New Roman" panose="02020603050405020304" pitchFamily="18" charset="0"/>
                          <a:cs typeface="Times New Roman" panose="02020603050405020304" pitchFamily="18" charset="0"/>
                        </a:rPr>
                        <a:t> S.T., M.T.3 (2016)</a:t>
                      </a: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213" marR="9213" marT="9213" marB="0"/>
                </a:tc>
                <a:tc>
                  <a:txBody>
                    <a:bodyPr/>
                    <a:lstStyle/>
                    <a:p>
                      <a:pPr algn="l" fontAlgn="t"/>
                      <a:r>
                        <a:rPr lang="id-ID" sz="1200" u="none" strike="noStrike">
                          <a:effectLst/>
                          <a:latin typeface="Times New Roman" panose="02020603050405020304" pitchFamily="18" charset="0"/>
                          <a:cs typeface="Times New Roman" panose="02020603050405020304" pitchFamily="18" charset="0"/>
                        </a:rPr>
                        <a:t>Perancangan sistem menggunakan serat optik single mode dalam </a:t>
                      </a:r>
                      <a:br>
                        <a:rPr lang="id-ID" sz="1200" u="none" strike="noStrike">
                          <a:effectLst/>
                          <a:latin typeface="Times New Roman" panose="02020603050405020304" pitchFamily="18" charset="0"/>
                          <a:cs typeface="Times New Roman" panose="02020603050405020304" pitchFamily="18" charset="0"/>
                        </a:rPr>
                      </a:br>
                      <a:r>
                        <a:rPr lang="id-ID" sz="1200" u="none" strike="noStrike">
                          <a:effectLst/>
                          <a:latin typeface="Times New Roman" panose="02020603050405020304" pitchFamily="18" charset="0"/>
                          <a:cs typeface="Times New Roman" panose="02020603050405020304" pitchFamily="18" charset="0"/>
                        </a:rPr>
                        <a:t>teknologi Radio over Fiber berbasis WDM menggunakan OADM (Optical Add Drop Multiplexer) untuk sistem komunikasi jarak jauh</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r>
              <a:tr h="469864">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7</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nchor="ctr"/>
                </a:tc>
                <a:tc>
                  <a:txBody>
                    <a:bodyPr/>
                    <a:lstStyle/>
                    <a:p>
                      <a:pPr algn="l" fontAlgn="t"/>
                      <a:r>
                        <a:rPr lang="en-US" sz="1200" u="none" strike="noStrike">
                          <a:effectLst/>
                          <a:latin typeface="Times New Roman" panose="02020603050405020304" pitchFamily="18" charset="0"/>
                          <a:cs typeface="Times New Roman" panose="02020603050405020304" pitchFamily="18" charset="0"/>
                        </a:rPr>
                        <a:t>Integration of a GFDM-based 5G Transceiver in a GPON using Radio over Fiber Technology </a:t>
                      </a:r>
                      <a:br>
                        <a:rPr lang="en-US" sz="1200" u="none" strike="noStrike">
                          <a:effectLst/>
                          <a:latin typeface="Times New Roman" panose="02020603050405020304" pitchFamily="18" charset="0"/>
                          <a:cs typeface="Times New Roman" panose="02020603050405020304" pitchFamily="18" charset="0"/>
                        </a:rPr>
                      </a:br>
                      <a:r>
                        <a:rPr lang="en-US" sz="1200" u="none" strike="noStrike">
                          <a:effectLst/>
                          <a:latin typeface="Times New Roman" panose="02020603050405020304" pitchFamily="18" charset="0"/>
                          <a:cs typeface="Times New Roman" panose="02020603050405020304" pitchFamily="18" charset="0"/>
                        </a:rPr>
                        <a:t> (R. M. Borges, T. R. R. Marins, M. S. B. Cunha, H.R.D. Filgueiras, I. F. da Costa, R. N. da Silva, ; 2018).</a:t>
                      </a: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c>
                  <a:txBody>
                    <a:bodyPr/>
                    <a:lstStyle/>
                    <a:p>
                      <a:pPr algn="l" fontAlgn="t"/>
                      <a:r>
                        <a:rPr lang="id-ID" sz="1200" u="none" strike="noStrike">
                          <a:effectLst/>
                          <a:latin typeface="Times New Roman" panose="02020603050405020304" pitchFamily="18" charset="0"/>
                          <a:cs typeface="Times New Roman" panose="02020603050405020304" pitchFamily="18" charset="0"/>
                        </a:rPr>
                        <a:t>analisis kinerja eksperimental dari transceiver 5G berbasis GFDM dalam jaringan optik pasif gigabit (GPON), </a:t>
                      </a:r>
                      <a:br>
                        <a:rPr lang="id-ID" sz="1200" u="none" strike="noStrike">
                          <a:effectLst/>
                          <a:latin typeface="Times New Roman" panose="02020603050405020304" pitchFamily="18" charset="0"/>
                          <a:cs typeface="Times New Roman" panose="02020603050405020304" pitchFamily="18" charset="0"/>
                        </a:rPr>
                      </a:br>
                      <a:r>
                        <a:rPr lang="id-ID" sz="1200" u="none" strike="noStrike">
                          <a:effectLst/>
                          <a:latin typeface="Times New Roman" panose="02020603050405020304" pitchFamily="18" charset="0"/>
                          <a:cs typeface="Times New Roman" panose="02020603050405020304" pitchFamily="18" charset="0"/>
                        </a:rPr>
                        <a:t>menggunakan teknologi radio over fiber (RoF) berbasis wdm.</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r>
              <a:tr h="819958">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8</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nchor="ctr"/>
                </a:tc>
                <a:tc>
                  <a:txBody>
                    <a:bodyPr/>
                    <a:lstStyle/>
                    <a:p>
                      <a:pPr algn="l" fontAlgn="t"/>
                      <a:r>
                        <a:rPr lang="en-US" sz="1200" u="none" strike="noStrike" dirty="0">
                          <a:solidFill>
                            <a:srgbClr val="FF0000"/>
                          </a:solidFill>
                          <a:effectLst/>
                          <a:latin typeface="Times New Roman" panose="02020603050405020304" pitchFamily="18" charset="0"/>
                          <a:cs typeface="Times New Roman" panose="02020603050405020304" pitchFamily="18" charset="0"/>
                        </a:rPr>
                        <a:t>SIMULASI PERANCANGAN RADIO OVER FIBER BERBASIS WDM (WAVELENGTH DIVISION MULTIPLEXING) USING FBG (FILTER BRAGG GRATING) </a:t>
                      </a:r>
                      <a:br>
                        <a:rPr lang="en-US" sz="1200" u="none" strike="noStrike" dirty="0">
                          <a:solidFill>
                            <a:srgbClr val="FF0000"/>
                          </a:solidFill>
                          <a:effectLst/>
                          <a:latin typeface="Times New Roman" panose="02020603050405020304" pitchFamily="18" charset="0"/>
                          <a:cs typeface="Times New Roman" panose="02020603050405020304" pitchFamily="18" charset="0"/>
                        </a:rPr>
                      </a:br>
                      <a:r>
                        <a:rPr lang="en-US" sz="1200" u="none" strike="noStrike" dirty="0" err="1">
                          <a:solidFill>
                            <a:srgbClr val="FF0000"/>
                          </a:solidFill>
                          <a:effectLst/>
                          <a:latin typeface="Times New Roman" panose="02020603050405020304" pitchFamily="18" charset="0"/>
                          <a:cs typeface="Times New Roman" panose="02020603050405020304" pitchFamily="18" charset="0"/>
                        </a:rPr>
                        <a:t>Hadi</a:t>
                      </a:r>
                      <a:r>
                        <a:rPr lang="en-US" sz="1200" u="none" strike="noStrike" dirty="0">
                          <a:solidFill>
                            <a:srgbClr val="FF0000"/>
                          </a:solidFill>
                          <a:effectLst/>
                          <a:latin typeface="Times New Roman" panose="02020603050405020304" pitchFamily="18" charset="0"/>
                          <a:cs typeface="Times New Roman" panose="02020603050405020304" pitchFamily="18" charset="0"/>
                        </a:rPr>
                        <a:t>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Meiza</a:t>
                      </a:r>
                      <a:r>
                        <a:rPr lang="en-US" sz="1200" u="none" strike="noStrike" dirty="0">
                          <a:solidFill>
                            <a:srgbClr val="FF0000"/>
                          </a:solidFill>
                          <a:effectLst/>
                          <a:latin typeface="Times New Roman" panose="02020603050405020304" pitchFamily="18" charset="0"/>
                          <a:cs typeface="Times New Roman" panose="02020603050405020304" pitchFamily="18" charset="0"/>
                        </a:rPr>
                        <a:t>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Perdana</a:t>
                      </a:r>
                      <a:r>
                        <a:rPr lang="en-US" sz="1200" u="none" strike="noStrike" dirty="0">
                          <a:solidFill>
                            <a:srgbClr val="FF0000"/>
                          </a:solidFill>
                          <a:effectLst/>
                          <a:latin typeface="Times New Roman" panose="02020603050405020304" pitchFamily="18" charset="0"/>
                          <a:cs typeface="Times New Roman" panose="02020603050405020304" pitchFamily="18" charset="0"/>
                        </a:rPr>
                        <a:t>, Tri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Nopiani</a:t>
                      </a:r>
                      <a:r>
                        <a:rPr lang="en-US" sz="1200" u="none" strike="noStrike" dirty="0">
                          <a:solidFill>
                            <a:srgbClr val="FF0000"/>
                          </a:solidFill>
                          <a:effectLst/>
                          <a:latin typeface="Times New Roman" panose="02020603050405020304" pitchFamily="18" charset="0"/>
                          <a:cs typeface="Times New Roman" panose="02020603050405020304" pitchFamily="18" charset="0"/>
                        </a:rPr>
                        <a:t>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Damayanti</a:t>
                      </a:r>
                      <a:r>
                        <a:rPr lang="en-US" sz="1200" u="none" strike="noStrike" dirty="0">
                          <a:solidFill>
                            <a:srgbClr val="FF0000"/>
                          </a:solidFill>
                          <a:effectLst/>
                          <a:latin typeface="Times New Roman" panose="02020603050405020304" pitchFamily="18" charset="0"/>
                          <a:cs typeface="Times New Roman" panose="02020603050405020304" pitchFamily="18" charset="0"/>
                        </a:rPr>
                        <a:t>, ST., MT., </a:t>
                      </a:r>
                      <a:r>
                        <a:rPr lang="en-US" sz="1200" u="none" strike="noStrike" dirty="0" err="1">
                          <a:solidFill>
                            <a:srgbClr val="FF0000"/>
                          </a:solidFill>
                          <a:effectLst/>
                          <a:latin typeface="Times New Roman" panose="02020603050405020304" pitchFamily="18" charset="0"/>
                          <a:cs typeface="Times New Roman" panose="02020603050405020304" pitchFamily="18" charset="0"/>
                        </a:rPr>
                        <a:t>Aris</a:t>
                      </a:r>
                      <a:r>
                        <a:rPr lang="en-US" sz="1200" u="none" strike="noStrike" dirty="0">
                          <a:solidFill>
                            <a:srgbClr val="FF0000"/>
                          </a:solidFill>
                          <a:effectLst/>
                          <a:latin typeface="Times New Roman" panose="02020603050405020304" pitchFamily="18" charset="0"/>
                          <a:cs typeface="Times New Roman" panose="02020603050405020304" pitchFamily="18" charset="0"/>
                        </a:rPr>
                        <a:t> Hartman, ST., MT (2018)</a:t>
                      </a:r>
                      <a:endParaRPr lang="en-US" sz="12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213" marR="9213" marT="9213" marB="0"/>
                </a:tc>
                <a:tc>
                  <a:txBody>
                    <a:bodyPr/>
                    <a:lstStyle/>
                    <a:p>
                      <a:pPr algn="l" fontAlgn="t"/>
                      <a:r>
                        <a:rPr lang="en-US" sz="1200" u="none" strike="noStrike">
                          <a:effectLst/>
                          <a:latin typeface="Times New Roman" panose="02020603050405020304" pitchFamily="18" charset="0"/>
                          <a:cs typeface="Times New Roman" panose="02020603050405020304" pitchFamily="18" charset="0"/>
                        </a:rPr>
                        <a:t>Membuat Simulasi perancangan Radio over Fiber berbasis WDM dan dipadukan dengan perangkat FBG </a:t>
                      </a:r>
                      <a:br>
                        <a:rPr lang="en-US" sz="1200" u="none" strike="noStrike">
                          <a:effectLst/>
                          <a:latin typeface="Times New Roman" panose="02020603050405020304" pitchFamily="18" charset="0"/>
                          <a:cs typeface="Times New Roman" panose="02020603050405020304" pitchFamily="18" charset="0"/>
                        </a:rPr>
                      </a:br>
                      <a:r>
                        <a:rPr lang="en-US" sz="1200" u="none" strike="noStrike">
                          <a:effectLst/>
                          <a:latin typeface="Times New Roman" panose="02020603050405020304" pitchFamily="18" charset="0"/>
                          <a:cs typeface="Times New Roman" panose="02020603050405020304" pitchFamily="18" charset="0"/>
                        </a:rPr>
                        <a:t>(Fiber Bragg Grating) untuk memenuhi Nilai BER yang didapatkan pada keempat panjang gelombang memenuhi standar yaitu 10-</a:t>
                      </a:r>
                      <a:r>
                        <a:rPr lang="en-US" sz="1200" u="none" strike="noStrike" baseline="30000">
                          <a:effectLst/>
                          <a:latin typeface="Times New Roman" panose="02020603050405020304" pitchFamily="18" charset="0"/>
                          <a:cs typeface="Times New Roman" panose="02020603050405020304" pitchFamily="18" charset="0"/>
                        </a:rPr>
                        <a:t>12</a:t>
                      </a: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r>
              <a:tr h="626485">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9</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nchor="ctr"/>
                </a:tc>
                <a:tc>
                  <a:txBody>
                    <a:bodyPr/>
                    <a:lstStyle/>
                    <a:p>
                      <a:pPr algn="l" fontAlgn="t"/>
                      <a:r>
                        <a:rPr lang="en-US" sz="1200" u="none" strike="noStrike">
                          <a:effectLst/>
                          <a:latin typeface="Times New Roman" panose="02020603050405020304" pitchFamily="18" charset="0"/>
                          <a:cs typeface="Times New Roman" panose="02020603050405020304" pitchFamily="18" charset="0"/>
                        </a:rPr>
                        <a:t>ANALISIS KARAKTERISTIK FILTER OPTIK  FIBER BRAGG GRATING (FBG) PADA SERAT SINGLEMODE </a:t>
                      </a:r>
                      <a:br>
                        <a:rPr lang="en-US" sz="1200" u="none" strike="noStrike">
                          <a:effectLst/>
                          <a:latin typeface="Times New Roman" panose="02020603050405020304" pitchFamily="18" charset="0"/>
                          <a:cs typeface="Times New Roman" panose="02020603050405020304" pitchFamily="18" charset="0"/>
                        </a:rPr>
                      </a:br>
                      <a:r>
                        <a:rPr lang="en-US" sz="1200" u="none" strike="noStrike">
                          <a:effectLst/>
                          <a:latin typeface="Times New Roman" panose="02020603050405020304" pitchFamily="18" charset="0"/>
                          <a:cs typeface="Times New Roman" panose="02020603050405020304" pitchFamily="18" charset="0"/>
                        </a:rPr>
                        <a:t>Imada Takasima G.S, A.Hambali, Ir., MT, Moh.Ramdlan Kirom, SSi.,Msi (2012)</a:t>
                      </a: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c>
                  <a:txBody>
                    <a:bodyPr/>
                    <a:lstStyle/>
                    <a:p>
                      <a:pPr algn="l" fontAlgn="t"/>
                      <a:r>
                        <a:rPr lang="en-US" sz="1200" u="none" strike="noStrike">
                          <a:effectLst/>
                          <a:latin typeface="Times New Roman" panose="02020603050405020304" pitchFamily="18" charset="0"/>
                          <a:cs typeface="Times New Roman" panose="02020603050405020304" pitchFamily="18" charset="0"/>
                        </a:rPr>
                        <a:t>mensimulasi dan analisis tentang karakteristik Fiber Bragg Grating dengan beberapa parameter </a:t>
                      </a:r>
                      <a:br>
                        <a:rPr lang="en-US" sz="1200" u="none" strike="noStrike">
                          <a:effectLst/>
                          <a:latin typeface="Times New Roman" panose="02020603050405020304" pitchFamily="18" charset="0"/>
                          <a:cs typeface="Times New Roman" panose="02020603050405020304" pitchFamily="18" charset="0"/>
                        </a:rPr>
                      </a:br>
                      <a:r>
                        <a:rPr lang="en-US" sz="1200" u="none" strike="noStrike">
                          <a:effectLst/>
                          <a:latin typeface="Times New Roman" panose="02020603050405020304" pitchFamily="18" charset="0"/>
                          <a:cs typeface="Times New Roman" panose="02020603050405020304" pitchFamily="18" charset="0"/>
                        </a:rPr>
                        <a:t>yang dijadikan sebagai masukan,dengan menggunakan teknologi Dense Wavelength Division Multiplexing (DWDM)</a:t>
                      </a:r>
                      <a:endParaRPr lang="en-US"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r>
              <a:tr h="626485">
                <a:tc>
                  <a:txBody>
                    <a:bodyPr/>
                    <a:lstStyle/>
                    <a:p>
                      <a:pPr algn="ctr" fontAlgn="ctr"/>
                      <a:r>
                        <a:rPr lang="id-ID" sz="1200" u="none" strike="noStrike">
                          <a:effectLst/>
                          <a:latin typeface="Times New Roman" panose="02020603050405020304" pitchFamily="18" charset="0"/>
                          <a:cs typeface="Times New Roman" panose="02020603050405020304" pitchFamily="18" charset="0"/>
                        </a:rPr>
                        <a:t>10</a:t>
                      </a:r>
                      <a:endParaRPr lang="id-ID" sz="1200" b="0" i="0" u="none" strike="noStrike">
                        <a:solidFill>
                          <a:srgbClr val="000000"/>
                        </a:solidFill>
                        <a:effectLst/>
                        <a:latin typeface="Times New Roman" panose="02020603050405020304" pitchFamily="18" charset="0"/>
                        <a:cs typeface="Times New Roman" panose="02020603050405020304" pitchFamily="18" charset="0"/>
                      </a:endParaRPr>
                    </a:p>
                  </a:txBody>
                  <a:tcPr marL="9213" marR="9213" marT="9213" marB="0" anchor="ctr"/>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The Four-Channel WDM  System Using Semiconductor Optical Amplifier.</a:t>
                      </a:r>
                      <a:br>
                        <a:rPr lang="en-US" sz="1200" u="none" strike="noStrike" dirty="0">
                          <a:effectLst/>
                          <a:latin typeface="Times New Roman" panose="02020603050405020304" pitchFamily="18" charset="0"/>
                          <a:cs typeface="Times New Roman" panose="02020603050405020304" pitchFamily="18" charset="0"/>
                        </a:rPr>
                      </a:br>
                      <a:r>
                        <a:rPr lang="en-US" sz="1200" u="none" strike="noStrike" dirty="0" err="1">
                          <a:effectLst/>
                          <a:latin typeface="Times New Roman" panose="02020603050405020304" pitchFamily="18" charset="0"/>
                          <a:cs typeface="Times New Roman" panose="02020603050405020304" pitchFamily="18" charset="0"/>
                        </a:rPr>
                        <a:t>Tomáš</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Ivaniga</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Ľuboš</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Ovseník</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Ján</a:t>
                      </a:r>
                      <a:r>
                        <a:rPr lang="en-US" sz="1200" u="none" strike="noStrike" dirty="0">
                          <a:effectLst/>
                          <a:latin typeface="Times New Roman" panose="02020603050405020304" pitchFamily="18" charset="0"/>
                          <a:cs typeface="Times New Roman" panose="02020603050405020304" pitchFamily="18" charset="0"/>
                        </a:rPr>
                        <a:t> </a:t>
                      </a:r>
                      <a:r>
                        <a:rPr lang="en-US" sz="1200" u="none" strike="noStrike" dirty="0" err="1">
                          <a:effectLst/>
                          <a:latin typeface="Times New Roman" panose="02020603050405020304" pitchFamily="18" charset="0"/>
                          <a:cs typeface="Times New Roman" panose="02020603050405020304" pitchFamily="18" charset="0"/>
                        </a:rPr>
                        <a:t>Turán</a:t>
                      </a:r>
                      <a:r>
                        <a:rPr lang="en-US" sz="1200" u="none" strike="noStrike" dirty="0">
                          <a:effectLst/>
                          <a:latin typeface="Times New Roman" panose="02020603050405020304" pitchFamily="18" charset="0"/>
                          <a:cs typeface="Times New Roman" panose="02020603050405020304" pitchFamily="18" charset="0"/>
                        </a:rPr>
                        <a:t>  ; 2016  </a:t>
                      </a:r>
                      <a:endParaRPr lang="en-US" sz="1200" b="0" i="1" u="none" strike="noStrike" dirty="0">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c>
                  <a:txBody>
                    <a:bodyPr/>
                    <a:lstStyle/>
                    <a:p>
                      <a:pPr algn="l" fontAlgn="t"/>
                      <a:r>
                        <a:rPr lang="es-ES" sz="1200" u="none" strike="noStrike" dirty="0" err="1">
                          <a:effectLst/>
                          <a:latin typeface="Times New Roman" panose="02020603050405020304" pitchFamily="18" charset="0"/>
                          <a:cs typeface="Times New Roman" panose="02020603050405020304" pitchFamily="18" charset="0"/>
                        </a:rPr>
                        <a:t>Pembuatan</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sistem</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empat</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saluran</a:t>
                      </a:r>
                      <a:r>
                        <a:rPr lang="es-ES" sz="1200" u="none" strike="noStrike" dirty="0">
                          <a:effectLst/>
                          <a:latin typeface="Times New Roman" panose="02020603050405020304" pitchFamily="18" charset="0"/>
                          <a:cs typeface="Times New Roman" panose="02020603050405020304" pitchFamily="18" charset="0"/>
                        </a:rPr>
                        <a:t> WDM (</a:t>
                      </a:r>
                      <a:r>
                        <a:rPr lang="es-ES" sz="1200" u="none" strike="noStrike" dirty="0" err="1">
                          <a:effectLst/>
                          <a:latin typeface="Times New Roman" panose="02020603050405020304" pitchFamily="18" charset="0"/>
                          <a:cs typeface="Times New Roman" panose="02020603050405020304" pitchFamily="18" charset="0"/>
                        </a:rPr>
                        <a:t>Wavelength</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Division</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Multiplexing</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menggunakan</a:t>
                      </a:r>
                      <a:r>
                        <a:rPr lang="es-ES" sz="1200" u="none" strike="noStrike" dirty="0">
                          <a:effectLst/>
                          <a:latin typeface="Times New Roman" panose="02020603050405020304" pitchFamily="18" charset="0"/>
                          <a:cs typeface="Times New Roman" panose="02020603050405020304" pitchFamily="18" charset="0"/>
                        </a:rPr>
                        <a:t> SOA</a:t>
                      </a:r>
                      <a:br>
                        <a:rPr lang="es-ES" sz="1200" u="none" strike="noStrike" dirty="0">
                          <a:effectLst/>
                          <a:latin typeface="Times New Roman" panose="02020603050405020304" pitchFamily="18" charset="0"/>
                          <a:cs typeface="Times New Roman" panose="02020603050405020304" pitchFamily="18" charset="0"/>
                        </a:rPr>
                      </a:br>
                      <a:r>
                        <a:rPr lang="es-ES" sz="1200" u="none" strike="noStrike" dirty="0">
                          <a:effectLst/>
                          <a:latin typeface="Times New Roman" panose="02020603050405020304" pitchFamily="18" charset="0"/>
                          <a:cs typeface="Times New Roman" panose="02020603050405020304" pitchFamily="18" charset="0"/>
                        </a:rPr>
                        <a:t> (Semiconductor </a:t>
                      </a:r>
                      <a:r>
                        <a:rPr lang="es-ES" sz="1200" u="none" strike="noStrike" dirty="0" err="1">
                          <a:effectLst/>
                          <a:latin typeface="Times New Roman" panose="02020603050405020304" pitchFamily="18" charset="0"/>
                          <a:cs typeface="Times New Roman" panose="02020603050405020304" pitchFamily="18" charset="0"/>
                        </a:rPr>
                        <a:t>Optical</a:t>
                      </a:r>
                      <a:r>
                        <a:rPr lang="es-ES" sz="1200" u="none" strike="noStrike" dirty="0">
                          <a:effectLst/>
                          <a:latin typeface="Times New Roman" panose="02020603050405020304" pitchFamily="18" charset="0"/>
                          <a:cs typeface="Times New Roman" panose="02020603050405020304" pitchFamily="18" charset="0"/>
                        </a:rPr>
                        <a:t> </a:t>
                      </a:r>
                      <a:r>
                        <a:rPr lang="es-ES" sz="1200" u="none" strike="noStrike" dirty="0" err="1">
                          <a:effectLst/>
                          <a:latin typeface="Times New Roman" panose="02020603050405020304" pitchFamily="18" charset="0"/>
                          <a:cs typeface="Times New Roman" panose="02020603050405020304" pitchFamily="18" charset="0"/>
                        </a:rPr>
                        <a:t>Amplifier</a:t>
                      </a:r>
                      <a:r>
                        <a:rPr lang="es-ES" sz="1200" u="none" strike="noStrike" dirty="0">
                          <a:effectLst/>
                          <a:latin typeface="Times New Roman" panose="02020603050405020304" pitchFamily="18" charset="0"/>
                          <a:cs typeface="Times New Roman" panose="02020603050405020304" pitchFamily="18" charset="0"/>
                        </a:rPr>
                        <a:t>) ​​pada </a:t>
                      </a:r>
                      <a:r>
                        <a:rPr lang="es-ES" sz="1200" u="none" strike="noStrike" dirty="0" err="1">
                          <a:effectLst/>
                          <a:latin typeface="Times New Roman" panose="02020603050405020304" pitchFamily="18" charset="0"/>
                          <a:cs typeface="Times New Roman" panose="02020603050405020304" pitchFamily="18" charset="0"/>
                        </a:rPr>
                        <a:t>kecepatan</a:t>
                      </a:r>
                      <a:r>
                        <a:rPr lang="es-ES" sz="1200" u="none" strike="noStrike" dirty="0">
                          <a:effectLst/>
                          <a:latin typeface="Times New Roman" panose="02020603050405020304" pitchFamily="18" charset="0"/>
                          <a:cs typeface="Times New Roman" panose="02020603050405020304" pitchFamily="18" charset="0"/>
                        </a:rPr>
                        <a:t> 10 </a:t>
                      </a:r>
                      <a:r>
                        <a:rPr lang="es-ES" sz="1200" u="none" strike="noStrike" dirty="0" err="1">
                          <a:effectLst/>
                          <a:latin typeface="Times New Roman" panose="02020603050405020304" pitchFamily="18" charset="0"/>
                          <a:cs typeface="Times New Roman" panose="02020603050405020304" pitchFamily="18" charset="0"/>
                        </a:rPr>
                        <a:t>Gbps</a:t>
                      </a:r>
                      <a:r>
                        <a:rPr lang="es-ES" sz="1200" u="none" strike="noStrike" dirty="0">
                          <a:effectLst/>
                          <a:latin typeface="Times New Roman" panose="02020603050405020304" pitchFamily="18" charset="0"/>
                          <a:cs typeface="Times New Roman" panose="02020603050405020304" pitchFamily="18" charset="0"/>
                        </a:rPr>
                        <a:t> dan </a:t>
                      </a:r>
                      <a:r>
                        <a:rPr lang="es-ES" sz="1200" u="none" strike="noStrike" dirty="0" err="1">
                          <a:effectLst/>
                          <a:latin typeface="Times New Roman" panose="02020603050405020304" pitchFamily="18" charset="0"/>
                          <a:cs typeface="Times New Roman" panose="02020603050405020304" pitchFamily="18" charset="0"/>
                        </a:rPr>
                        <a:t>jarak</a:t>
                      </a:r>
                      <a:r>
                        <a:rPr lang="es-ES" sz="1200" u="none" strike="noStrike" dirty="0">
                          <a:effectLst/>
                          <a:latin typeface="Times New Roman" panose="02020603050405020304" pitchFamily="18" charset="0"/>
                          <a:cs typeface="Times New Roman" panose="02020603050405020304" pitchFamily="18" charset="0"/>
                        </a:rPr>
                        <a:t> 1 </a:t>
                      </a:r>
                      <a:r>
                        <a:rPr lang="es-ES" sz="1200" u="none" strike="noStrike" dirty="0" err="1">
                          <a:effectLst/>
                          <a:latin typeface="Times New Roman" panose="02020603050405020304" pitchFamily="18" charset="0"/>
                          <a:cs typeface="Times New Roman" panose="02020603050405020304" pitchFamily="18" charset="0"/>
                        </a:rPr>
                        <a:t>nm</a:t>
                      </a:r>
                      <a:endParaRPr lang="es-ES"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213" marR="9213" marT="9213" marB="0"/>
                </a:tc>
              </a:tr>
            </a:tbl>
          </a:graphicData>
        </a:graphic>
      </p:graphicFrame>
    </p:spTree>
    <p:extLst>
      <p:ext uri="{BB962C8B-B14F-4D97-AF65-F5344CB8AC3E}">
        <p14:creationId xmlns:p14="http://schemas.microsoft.com/office/powerpoint/2010/main" val="576457433"/>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a:xfrm>
            <a:off x="2436812" y="114306"/>
            <a:ext cx="7619996" cy="990596"/>
          </a:xfrm>
        </p:spPr>
        <p:txBody>
          <a:bodyPr/>
          <a:lstStyle/>
          <a:p>
            <a:pPr lvl="0" algn="ctr"/>
            <a:r>
              <a:rPr lang="id-ID" sz="3200" dirty="0" smtClean="0">
                <a:solidFill>
                  <a:srgbClr val="A6A6A6"/>
                </a:solidFill>
              </a:rPr>
              <a:t>STUDI LITERATUR</a:t>
            </a:r>
            <a:endParaRPr lang="id-ID" sz="3200" dirty="0">
              <a:solidFill>
                <a:srgbClr val="A6A6A6"/>
              </a:solidFill>
            </a:endParaRPr>
          </a:p>
        </p:txBody>
      </p:sp>
      <p:sp>
        <p:nvSpPr>
          <p:cNvPr id="4" name="TextBox 4"/>
          <p:cNvSpPr txBox="1"/>
          <p:nvPr/>
        </p:nvSpPr>
        <p:spPr>
          <a:xfrm>
            <a:off x="3579811" y="3276596"/>
            <a:ext cx="184727" cy="369335"/>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000000"/>
              </a:solidFill>
              <a:uFillTx/>
              <a:latin typeface="Calibri"/>
            </a:endParaRPr>
          </a:p>
        </p:txBody>
      </p:sp>
      <p:cxnSp>
        <p:nvCxnSpPr>
          <p:cNvPr id="7" name="Straight Connector 4"/>
          <p:cNvCxnSpPr/>
          <p:nvPr/>
        </p:nvCxnSpPr>
        <p:spPr>
          <a:xfrm flipH="1">
            <a:off x="1363374" y="838200"/>
            <a:ext cx="9296403" cy="0"/>
          </a:xfrm>
          <a:prstGeom prst="straightConnector1">
            <a:avLst/>
          </a:prstGeom>
          <a:noFill/>
          <a:ln w="28575">
            <a:solidFill>
              <a:srgbClr val="79463D"/>
            </a:solidFill>
            <a:prstDash val="solid"/>
          </a:ln>
        </p:spPr>
      </p:cxnSp>
      <p:graphicFrame>
        <p:nvGraphicFramePr>
          <p:cNvPr id="6" name="Chart 5"/>
          <p:cNvGraphicFramePr/>
          <p:nvPr>
            <p:extLst>
              <p:ext uri="{D42A27DB-BD31-4B8C-83A1-F6EECF244321}">
                <p14:modId xmlns:p14="http://schemas.microsoft.com/office/powerpoint/2010/main" val="3826064189"/>
              </p:ext>
            </p:extLst>
          </p:nvPr>
        </p:nvGraphicFramePr>
        <p:xfrm>
          <a:off x="1363374" y="1104902"/>
          <a:ext cx="9296403" cy="48386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322041"/>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lar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5426</TotalTime>
  <Words>913</Words>
  <Application>Microsoft Office PowerPoint</Application>
  <PresentationFormat>Custom</PresentationFormat>
  <Paragraphs>105</Paragraphs>
  <Slides>14</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Baskerville Old Face</vt:lpstr>
      <vt:lpstr>Calibri</vt:lpstr>
      <vt:lpstr>Palatino Linotype</vt:lpstr>
      <vt:lpstr>Times New Roman</vt:lpstr>
      <vt:lpstr>Trebuchet MS</vt:lpstr>
      <vt:lpstr>Clarity</vt:lpstr>
      <vt:lpstr>PowerPoint Presentation</vt:lpstr>
      <vt:lpstr>OUTLINE</vt:lpstr>
      <vt:lpstr>LATAR BELAKANG </vt:lpstr>
      <vt:lpstr>RUMUSAN MASALAH</vt:lpstr>
      <vt:lpstr>PowerPoint Presentation</vt:lpstr>
      <vt:lpstr>BATASAN MASALAH</vt:lpstr>
      <vt:lpstr>STUDI LITERATUR</vt:lpstr>
      <vt:lpstr>STUDI LITERATUR</vt:lpstr>
      <vt:lpstr>STUDI LITERATUR</vt:lpstr>
      <vt:lpstr>Flowchart Pengerjaan</vt:lpstr>
      <vt:lpstr>Blok diagram Sistem</vt:lpstr>
      <vt:lpstr>PowerPoint Presentation</vt:lpstr>
      <vt:lpstr>HASIL YANG DIHARAPKAN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PERANCANGAN DAN IMPLEMENTASI PERANGKAT PENGUKUR JARAK DENGAN SISTEM VLC PADA SEPEDA MOTOR UNTUK KOMUNIKASI KENDERAAN</dc:title>
  <dc:creator>Izzan Abdillah</dc:creator>
  <cp:lastModifiedBy>User</cp:lastModifiedBy>
  <cp:revision>74</cp:revision>
  <dcterms:created xsi:type="dcterms:W3CDTF">2018-01-04T18:53:28Z</dcterms:created>
  <dcterms:modified xsi:type="dcterms:W3CDTF">2020-10-28T09:48:24Z</dcterms:modified>
</cp:coreProperties>
</file>